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gif" ContentType="image/gif"/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60" r:id="rId2"/>
    <p:sldId id="3629" r:id="rId3"/>
    <p:sldId id="3631" r:id="rId4"/>
    <p:sldId id="3632" r:id="rId5"/>
    <p:sldId id="3639" r:id="rId6"/>
    <p:sldId id="3630" r:id="rId7"/>
    <p:sldId id="326" r:id="rId8"/>
    <p:sldId id="3633" r:id="rId9"/>
    <p:sldId id="3635" r:id="rId10"/>
    <p:sldId id="3636" r:id="rId11"/>
    <p:sldId id="3637" r:id="rId12"/>
    <p:sldId id="3638" r:id="rId13"/>
    <p:sldId id="3627" r:id="rId14"/>
  </p:sldIdLst>
  <p:sldSz cx="12192000" cy="6858000"/>
  <p:notesSz cx="6858000" cy="9144000"/>
  <p:embeddedFontLst>
    <p:embeddedFont>
      <p:font typeface="MetricHPE" panose="020B0503030202060203" pitchFamily="34" charset="77"/>
      <p:regular r:id="rId17"/>
      <p:bold r:id="rId18"/>
      <p:italic r:id="rId19"/>
      <p:boldItalic r:id="rId20"/>
    </p:embeddedFont>
    <p:embeddedFont>
      <p:font typeface="MetricHPE Black" panose="020B0503030202060203" pitchFamily="34" charset="77"/>
      <p:bold r:id="rId21"/>
      <p:italic r:id="rId22"/>
      <p:boldItalic r:id="rId23"/>
    </p:embeddedFont>
  </p:embeddedFontLst>
  <p:custDataLst>
    <p:tags r:id="rId2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4" orient="horz" pos="3840">
          <p15:clr>
            <a:srgbClr val="A4A3A4"/>
          </p15:clr>
        </p15:guide>
        <p15:guide id="5" pos="3840">
          <p15:clr>
            <a:srgbClr val="A4A3A4"/>
          </p15:clr>
        </p15:guide>
        <p15:guide id="6" pos="384">
          <p15:clr>
            <a:srgbClr val="A4A3A4"/>
          </p15:clr>
        </p15:guide>
        <p15:guide id="7" pos="7296">
          <p15:clr>
            <a:srgbClr val="A4A3A4"/>
          </p15:clr>
        </p15:guide>
        <p15:guide id="8" orient="horz" pos="9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na Seo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8324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2D5ABB26-0587-4C30-8999-92F81FD0307C}">
  <a:tblStyle styleId="{2D5ABB26-0587-4C30-8999-92F81FD0307C}" styleName="No Style, No Grid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lt1"/>
            </a:lnRef>
          </a:top>
          <a:bottom>
            <a:lnRef idx="1">
              <a:schemeClr val="lt1"/>
            </a:lnRef>
          </a:bottom>
        </a:tcBdr>
      </a:tcStyle>
    </a:band1H>
    <a:band1V>
      <a:tcStyle>
        <a:tcBdr>
          <a:left>
            <a:lnRef idx="1">
              <a:schemeClr val="lt1"/>
            </a:lnRef>
          </a:left>
          <a:right>
            <a:lnRef idx="1">
              <a:schemeClr val="lt1"/>
            </a:lnRef>
          </a:right>
        </a:tcBdr>
      </a:tcStyle>
    </a:band1V>
    <a:band2V>
      <a:tcStyle>
        <a:tcBdr>
          <a:left>
            <a:lnRef idx="1">
              <a:schemeClr val="lt1"/>
            </a:lnRef>
          </a:left>
          <a:right>
            <a:lnRef idx="1">
              <a:schemeClr val="l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l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Ref idx="1">
          <a:schemeClr val="dk1">
            <a:tint val="80000"/>
          </a:schemeClr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6462" autoAdjust="0"/>
    <p:restoredTop sz="96190" autoAdjust="0"/>
  </p:normalViewPr>
  <p:slideViewPr>
    <p:cSldViewPr snapToGrid="0">
      <p:cViewPr varScale="1">
        <p:scale>
          <a:sx n="122" d="100"/>
          <a:sy n="122" d="100"/>
        </p:scale>
        <p:origin x="224" y="1680"/>
      </p:cViewPr>
      <p:guideLst>
        <p:guide orient="horz" pos="2160"/>
        <p:guide orient="horz" pos="3840"/>
        <p:guide pos="3840"/>
        <p:guide pos="384"/>
        <p:guide pos="7296"/>
        <p:guide orient="horz" pos="9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>
      <p:cViewPr varScale="1">
        <p:scale>
          <a:sx n="143" d="100"/>
          <a:sy n="143" d="100"/>
        </p:scale>
        <p:origin x="2160" y="2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font" Target="fonts/font4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7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dirty="0">
              <a:latin typeface="MetricHPE" panose="020B0503030202060203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A61830-C416-483F-955E-54203C65B711}" type="datetimeFigureOut">
              <a:rPr lang="en-US">
                <a:latin typeface="MetricHPE" panose="020B0503030202060203" pitchFamily="34" charset="0"/>
              </a:rPr>
              <a:t>10/19/20</a:t>
            </a:fld>
            <a:endParaRPr dirty="0">
              <a:latin typeface="MetricHPE" panose="020B0503030202060203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dirty="0">
              <a:latin typeface="MetricHPE" panose="020B0503030202060203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F31B20-3646-4475-8BC4-560CAF715D08}" type="slidenum">
              <a:rPr>
                <a:latin typeface="MetricHPE" panose="020B0503030202060203" pitchFamily="34" charset="0"/>
              </a:rPr>
              <a:t>‹#›</a:t>
            </a:fld>
            <a:endParaRPr dirty="0">
              <a:latin typeface="MetricHPE" panose="020B050303020206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9244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381000"/>
            <a:ext cx="4572001" cy="25733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1000" y="3124200"/>
            <a:ext cx="6096000" cy="5334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dirty="0"/>
              <a:t>Click to edit Master text styles</a:t>
            </a:r>
          </a:p>
          <a:p>
            <a:pPr lvl="1"/>
            <a:r>
              <a:rPr dirty="0"/>
              <a:t>Second level</a:t>
            </a:r>
          </a:p>
          <a:p>
            <a:pPr lvl="2"/>
            <a:r>
              <a:rPr dirty="0"/>
              <a:t>Third level</a:t>
            </a:r>
          </a:p>
          <a:p>
            <a:pPr lvl="3"/>
            <a:r>
              <a:rPr dirty="0"/>
              <a:t>Fourth level</a:t>
            </a:r>
          </a:p>
          <a:p>
            <a:pPr lvl="4"/>
            <a:r>
              <a:rPr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1000" y="8686800"/>
            <a:ext cx="4876800" cy="22701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latin typeface="MetricHPE" panose="020B050303020206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867400" y="8686800"/>
            <a:ext cx="609600" cy="22701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00">
                <a:latin typeface="MetricHPE" panose="020B0503030202060203" pitchFamily="34" charset="0"/>
              </a:defRPr>
            </a:lvl1pPr>
          </a:lstStyle>
          <a:p>
            <a:fld id="{5BFEAE42-E3FE-4405-B7FC-4425D05B92A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636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45720" indent="-36576" algn="l" defTabSz="914400" rtl="0" eaLnBrk="1" latinLnBrk="0" hangingPunct="1">
      <a:spcBef>
        <a:spcPts val="600"/>
      </a:spcBef>
      <a:buSzPct val="25000"/>
      <a:buFont typeface="" panose="020B0303030202060203" pitchFamily="34" charset="0"/>
      <a:buChar char=" "/>
      <a:defRPr sz="1100" kern="1200">
        <a:solidFill>
          <a:schemeClr val="tx1"/>
        </a:solidFill>
        <a:latin typeface="MetricHPE" panose="020B0503030202060203" pitchFamily="34" charset="0"/>
        <a:ea typeface="+mn-ea"/>
        <a:cs typeface="+mn-cs"/>
      </a:defRPr>
    </a:lvl1pPr>
    <a:lvl2pPr marL="228600" indent="-137160" algn="l" defTabSz="914400" rtl="0" eaLnBrk="1" latinLnBrk="0" hangingPunct="1">
      <a:spcBef>
        <a:spcPts val="600"/>
      </a:spcBef>
      <a:buFont typeface="" panose="020B0303030202060203" pitchFamily="34" charset="0"/>
      <a:buChar char="–"/>
      <a:defRPr sz="1050" kern="1200">
        <a:solidFill>
          <a:schemeClr val="tx1"/>
        </a:solidFill>
        <a:latin typeface="MetricHPE" panose="020B0503030202060203" pitchFamily="34" charset="0"/>
        <a:ea typeface="+mn-ea"/>
        <a:cs typeface="+mn-cs"/>
      </a:defRPr>
    </a:lvl2pPr>
    <a:lvl3pPr marL="365760" indent="-109728" algn="l" defTabSz="914400" rtl="0" eaLnBrk="1" latinLnBrk="0" hangingPunct="1">
      <a:spcBef>
        <a:spcPts val="600"/>
      </a:spcBef>
      <a:buFont typeface="" panose="020B0303030202060203" pitchFamily="34" charset="0"/>
      <a:buChar char="–"/>
      <a:defRPr sz="1000" kern="1200">
        <a:solidFill>
          <a:schemeClr val="tx1"/>
        </a:solidFill>
        <a:latin typeface="MetricHPE" panose="020B0503030202060203" pitchFamily="34" charset="0"/>
        <a:ea typeface="+mn-ea"/>
        <a:cs typeface="+mn-cs"/>
      </a:defRPr>
    </a:lvl3pPr>
    <a:lvl4pPr marL="548640" indent="-109728" algn="l" defTabSz="914400" rtl="0" eaLnBrk="1" latinLnBrk="0" hangingPunct="1">
      <a:spcBef>
        <a:spcPts val="600"/>
      </a:spcBef>
      <a:buFont typeface="" panose="020B0303030202060203" pitchFamily="34" charset="0"/>
      <a:buChar char="–"/>
      <a:defRPr sz="900" kern="1200">
        <a:solidFill>
          <a:schemeClr val="tx1"/>
        </a:solidFill>
        <a:latin typeface="MetricHPE" panose="020B0503030202060203" pitchFamily="34" charset="0"/>
        <a:ea typeface="+mn-ea"/>
        <a:cs typeface="+mn-cs"/>
      </a:defRPr>
    </a:lvl4pPr>
    <a:lvl5pPr marL="731520" indent="-109728" algn="l" defTabSz="914400" rtl="0" eaLnBrk="1" latinLnBrk="0" hangingPunct="1">
      <a:spcBef>
        <a:spcPts val="600"/>
      </a:spcBef>
      <a:buFont typeface="" panose="020B0303030202060203" pitchFamily="34" charset="0"/>
      <a:buChar char="–"/>
      <a:defRPr sz="800" kern="1200">
        <a:solidFill>
          <a:schemeClr val="tx1"/>
        </a:solidFill>
        <a:latin typeface="MetricHPE" panose="020B0503030202060203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381000"/>
            <a:ext cx="4572000" cy="25733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FEAE42-E3FE-4405-B7FC-4425D05B92A0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60392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381000"/>
            <a:ext cx="4572000" cy="25733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Reqs</a:t>
            </a:r>
            <a:r>
              <a:rPr lang="en-US" dirty="0"/>
              <a:t> from policy, or </a:t>
            </a:r>
            <a:r>
              <a:rPr lang="en-US" dirty="0" err="1"/>
              <a:t>wlm</a:t>
            </a:r>
            <a:r>
              <a:rPr lang="en-US" dirty="0"/>
              <a:t>, or manual </a:t>
            </a:r>
            <a:r>
              <a:rPr lang="en-US" dirty="0" err="1"/>
              <a:t>lfs</a:t>
            </a:r>
            <a:r>
              <a:rPr lang="en-US" dirty="0"/>
              <a:t> via emitter</a:t>
            </a:r>
          </a:p>
          <a:p>
            <a:r>
              <a:rPr lang="en-US" dirty="0"/>
              <a:t>come through API to TE</a:t>
            </a:r>
          </a:p>
          <a:p>
            <a:r>
              <a:rPr lang="en-US" dirty="0"/>
              <a:t>scheduler, keeps track of who submitted what and when</a:t>
            </a:r>
          </a:p>
          <a:p>
            <a:r>
              <a:rPr lang="en-US" dirty="0"/>
              <a:t>prioritizes</a:t>
            </a:r>
          </a:p>
          <a:p>
            <a:r>
              <a:rPr lang="en-US" dirty="0"/>
              <a:t>provides tracking</a:t>
            </a:r>
          </a:p>
          <a:p>
            <a:r>
              <a:rPr lang="en-US" dirty="0"/>
              <a:t>expires </a:t>
            </a:r>
          </a:p>
          <a:p>
            <a:r>
              <a:rPr lang="en-US" dirty="0"/>
              <a:t>distributes to DMs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86F34B-768A-E54C-A3F1-20877AF32CA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7139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381000"/>
            <a:ext cx="4572000" cy="25733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Scale-out DMs </a:t>
            </a:r>
          </a:p>
          <a:p>
            <a:r>
              <a:rPr lang="en-US" dirty="0"/>
              <a:t>based on Cray Connector </a:t>
            </a:r>
            <a:r>
              <a:rPr lang="en-US" dirty="0" err="1"/>
              <a:t>hsm</a:t>
            </a:r>
            <a:r>
              <a:rPr lang="en-US" dirty="0"/>
              <a:t> archiving </a:t>
            </a:r>
            <a:r>
              <a:rPr lang="en-US" dirty="0" err="1"/>
              <a:t>sw</a:t>
            </a:r>
            <a:endParaRPr lang="en-US" dirty="0"/>
          </a:p>
          <a:p>
            <a:r>
              <a:rPr lang="en-US" dirty="0"/>
              <a:t>chunk up big files across nodes</a:t>
            </a:r>
          </a:p>
          <a:p>
            <a:r>
              <a:rPr lang="en-US" dirty="0"/>
              <a:t>restart from where it left off on interruption</a:t>
            </a:r>
          </a:p>
          <a:p>
            <a:r>
              <a:rPr lang="en-US" dirty="0"/>
              <a:t>now handles migrate, mirror</a:t>
            </a:r>
          </a:p>
          <a:p>
            <a:r>
              <a:rPr lang="en-US" dirty="0"/>
              <a:t>doesn’t register, just tells </a:t>
            </a:r>
            <a:r>
              <a:rPr lang="en-US" dirty="0" err="1"/>
              <a:t>lustre</a:t>
            </a:r>
            <a:r>
              <a:rPr lang="en-US" dirty="0"/>
              <a:t> file status or layout changes via </a:t>
            </a:r>
            <a:r>
              <a:rPr lang="en-US" dirty="0" err="1"/>
              <a:t>ioctl</a:t>
            </a:r>
            <a:r>
              <a:rPr lang="en-US" dirty="0"/>
              <a:t> on files</a:t>
            </a:r>
          </a:p>
          <a:p>
            <a:r>
              <a:rPr lang="en-US" dirty="0"/>
              <a:t>no special </a:t>
            </a:r>
            <a:r>
              <a:rPr lang="en-US" dirty="0" err="1"/>
              <a:t>copytool</a:t>
            </a:r>
            <a:r>
              <a:rPr lang="en-US" dirty="0"/>
              <a:t> protocol anymore.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86F34B-768A-E54C-A3F1-20877AF32CA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989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381000"/>
            <a:ext cx="4572000" cy="25733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Lustre no longer single-tier fs as it was when HSM feature developed</a:t>
            </a:r>
          </a:p>
          <a:p>
            <a:r>
              <a:rPr lang="en-US" dirty="0"/>
              <a:t>Need flash and disk for speed and capacity</a:t>
            </a:r>
          </a:p>
          <a:p>
            <a:r>
              <a:rPr lang="en-US" dirty="0"/>
              <a:t>Lustre added pools, mirrors, </a:t>
            </a:r>
            <a:r>
              <a:rPr lang="en-US" dirty="0" err="1"/>
              <a:t>pfl</a:t>
            </a:r>
            <a:r>
              <a:rPr lang="en-US" dirty="0"/>
              <a:t>, to utilize tiers</a:t>
            </a:r>
          </a:p>
          <a:p>
            <a:r>
              <a:rPr lang="en-US" dirty="0"/>
              <a:t>but no mechanism to move data between them</a:t>
            </a:r>
          </a:p>
          <a:p>
            <a:r>
              <a:rPr lang="en-US" dirty="0"/>
              <a:t>refactored roles of Lustre HSM and external tools </a:t>
            </a:r>
          </a:p>
          <a:p>
            <a:r>
              <a:rPr lang="en-US" dirty="0"/>
              <a:t>Lustre sticks to fast parallel IO </a:t>
            </a:r>
          </a:p>
          <a:p>
            <a:r>
              <a:rPr lang="en-US" dirty="0"/>
              <a:t>relegate data management to external orchestrator</a:t>
            </a:r>
          </a:p>
          <a:p>
            <a:pPr marL="237744" indent="-228600">
              <a:buFont typeface="+mj-lt"/>
              <a:buAutoNum type="arabicPeriod"/>
            </a:pPr>
            <a:r>
              <a:rPr lang="en-US" dirty="0"/>
              <a:t>simplified Lustre code, </a:t>
            </a:r>
            <a:r>
              <a:rPr lang="en-US" dirty="0" err="1"/>
              <a:t>hsm</a:t>
            </a:r>
            <a:r>
              <a:rPr lang="en-US" dirty="0"/>
              <a:t> support</a:t>
            </a:r>
          </a:p>
          <a:p>
            <a:pPr marL="237744" indent="-228600">
              <a:buFont typeface="+mj-lt"/>
              <a:buAutoNum type="arabicPeriod"/>
            </a:pPr>
            <a:r>
              <a:rPr lang="en-US" dirty="0"/>
              <a:t>expand use of </a:t>
            </a:r>
            <a:r>
              <a:rPr lang="en-US" dirty="0" err="1"/>
              <a:t>hsm</a:t>
            </a:r>
            <a:r>
              <a:rPr lang="en-US" dirty="0"/>
              <a:t> paths to cover generalized data </a:t>
            </a:r>
            <a:r>
              <a:rPr lang="en-US" dirty="0" err="1"/>
              <a:t>movment</a:t>
            </a:r>
            <a:r>
              <a:rPr lang="en-US" dirty="0"/>
              <a:t> </a:t>
            </a:r>
          </a:p>
          <a:p>
            <a:pPr marL="237744" indent="-228600">
              <a:buFont typeface="+mj-lt"/>
              <a:buAutoNum type="arabicPeriod"/>
            </a:pPr>
            <a:r>
              <a:rPr lang="en-US" dirty="0"/>
              <a:t>enable capability for more </a:t>
            </a:r>
            <a:r>
              <a:rPr lang="en-US" dirty="0" err="1"/>
              <a:t>sophisicated</a:t>
            </a:r>
            <a:r>
              <a:rPr lang="en-US" dirty="0"/>
              <a:t> dm req handling</a:t>
            </a:r>
          </a:p>
          <a:p>
            <a:pPr marL="237744" indent="-228600">
              <a:buFont typeface="+mj-lt"/>
              <a:buAutoNum type="arabicPeriod"/>
            </a:pPr>
            <a:r>
              <a:rPr lang="en-US" dirty="0"/>
              <a:t>improved scalability for dm </a:t>
            </a:r>
            <a:r>
              <a:rPr lang="en-US" dirty="0" err="1"/>
              <a:t>reqs</a:t>
            </a:r>
            <a:r>
              <a:rPr lang="en-US" dirty="0"/>
              <a:t> and </a:t>
            </a:r>
            <a:r>
              <a:rPr lang="en-US" dirty="0" err="1"/>
              <a:t>dms</a:t>
            </a:r>
            <a:endParaRPr lang="en-US" dirty="0"/>
          </a:p>
          <a:p>
            <a:pPr marL="9144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86F34B-768A-E54C-A3F1-20877AF32CA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8019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381000"/>
            <a:ext cx="4572000" cy="25733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EAE42-E3FE-4405-B7FC-4425D05B92A0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69947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FEAE42-E3FE-4405-B7FC-4425D05B92A0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83515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381000"/>
            <a:ext cx="4572000" cy="25733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86F34B-768A-E54C-A3F1-20877AF32CA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574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381000"/>
            <a:ext cx="4572000" cy="25733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86F34B-768A-E54C-A3F1-20877AF32CA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32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381000"/>
            <a:ext cx="4572000" cy="25733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Lustre part of bigger storage world</a:t>
            </a:r>
          </a:p>
          <a:p>
            <a:r>
              <a:rPr lang="en-US" dirty="0"/>
              <a:t>Site may have policies on tier usage</a:t>
            </a:r>
          </a:p>
          <a:p>
            <a:r>
              <a:rPr lang="en-US" dirty="0"/>
              <a:t>Multiple filesystems, some maybe not Lustre</a:t>
            </a:r>
          </a:p>
          <a:p>
            <a:r>
              <a:rPr lang="en-US" dirty="0"/>
              <a:t>WLM or users or admins or policies driving movement</a:t>
            </a:r>
          </a:p>
          <a:p>
            <a:r>
              <a:rPr lang="en-US" dirty="0"/>
              <a:t>DMs </a:t>
            </a:r>
            <a:r>
              <a:rPr lang="en-US" dirty="0" err="1"/>
              <a:t>tranfers</a:t>
            </a:r>
            <a:r>
              <a:rPr lang="en-US" dirty="0"/>
              <a:t> between many storage endpoints</a:t>
            </a:r>
          </a:p>
          <a:p>
            <a:r>
              <a:rPr lang="en-US" dirty="0"/>
              <a:t>Maybe they should scale up or down</a:t>
            </a:r>
          </a:p>
          <a:p>
            <a:r>
              <a:rPr lang="en-US" dirty="0"/>
              <a:t>Does it make sense for Lustre to be in charge of </a:t>
            </a:r>
            <a:r>
              <a:rPr lang="en-US" dirty="0" err="1"/>
              <a:t>orchestraetion</a:t>
            </a:r>
            <a:r>
              <a:rPr lang="en-US" dirty="0"/>
              <a:t> and movement between </a:t>
            </a:r>
            <a:r>
              <a:rPr lang="en-US" dirty="0" err="1"/>
              <a:t>peices</a:t>
            </a:r>
            <a:r>
              <a:rPr lang="en-US" dirty="0"/>
              <a:t>?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86F34B-768A-E54C-A3F1-20877AF32CA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3191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381000"/>
            <a:ext cx="4572000" cy="25733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 marL="9144" indent="0">
              <a:buNone/>
            </a:pPr>
            <a:r>
              <a:rPr lang="en-US" dirty="0"/>
              <a:t>What to do?</a:t>
            </a:r>
          </a:p>
          <a:p>
            <a:pPr marL="9144" indent="0">
              <a:buNone/>
            </a:pPr>
            <a:r>
              <a:rPr lang="en-US" dirty="0"/>
              <a:t>Move </a:t>
            </a:r>
            <a:r>
              <a:rPr lang="en-US" dirty="0" err="1"/>
              <a:t>coord</a:t>
            </a:r>
            <a:r>
              <a:rPr lang="en-US" dirty="0"/>
              <a:t> role out of Lustre: extern</a:t>
            </a:r>
          </a:p>
          <a:p>
            <a:pPr marL="9144" indent="0">
              <a:buNone/>
            </a:pPr>
            <a:r>
              <a:rPr lang="en-US" dirty="0"/>
              <a:t>All requests to </a:t>
            </a:r>
            <a:r>
              <a:rPr lang="en-US" dirty="0" err="1"/>
              <a:t>ext</a:t>
            </a:r>
            <a:r>
              <a:rPr lang="en-US" dirty="0"/>
              <a:t> brain</a:t>
            </a:r>
          </a:p>
          <a:p>
            <a:pPr marL="237744" indent="-228600">
              <a:buFont typeface="+mj-lt"/>
              <a:buAutoNum type="arabicPeriod"/>
            </a:pPr>
            <a:r>
              <a:rPr lang="en-US" dirty="0"/>
              <a:t>PE</a:t>
            </a:r>
          </a:p>
          <a:p>
            <a:pPr marL="237744" indent="-228600">
              <a:buFont typeface="+mj-lt"/>
              <a:buAutoNum type="arabicPeriod"/>
            </a:pPr>
            <a:r>
              <a:rPr lang="en-US" dirty="0"/>
              <a:t>WLM</a:t>
            </a:r>
          </a:p>
          <a:p>
            <a:pPr marL="237744" indent="-228600">
              <a:buFont typeface="+mj-lt"/>
              <a:buAutoNum type="arabicPeriod"/>
            </a:pPr>
            <a:r>
              <a:rPr lang="en-US" dirty="0"/>
              <a:t>individual users</a:t>
            </a:r>
          </a:p>
          <a:p>
            <a:r>
              <a:rPr lang="en-US" dirty="0"/>
              <a:t>how users?</a:t>
            </a:r>
          </a:p>
          <a:p>
            <a:r>
              <a:rPr lang="en-US" dirty="0"/>
              <a:t>storing </a:t>
            </a:r>
            <a:r>
              <a:rPr lang="en-US" dirty="0" err="1"/>
              <a:t>reqs</a:t>
            </a:r>
            <a:r>
              <a:rPr lang="en-US" dirty="0"/>
              <a:t> in </a:t>
            </a:r>
            <a:r>
              <a:rPr lang="en-US" dirty="0" err="1"/>
              <a:t>llog</a:t>
            </a:r>
            <a:r>
              <a:rPr lang="en-US" dirty="0"/>
              <a:t> -&gt; pipe to upcall</a:t>
            </a:r>
          </a:p>
          <a:p>
            <a:r>
              <a:rPr lang="en-US" dirty="0"/>
              <a:t>do whatever we want, emit</a:t>
            </a:r>
          </a:p>
          <a:p>
            <a:r>
              <a:rPr lang="en-US" dirty="0"/>
              <a:t>all explicit Lustre movement: archive, restore, migrate, mirror</a:t>
            </a:r>
          </a:p>
          <a:p>
            <a:r>
              <a:rPr lang="en-US" dirty="0"/>
              <a:t>implicit restore</a:t>
            </a:r>
          </a:p>
          <a:p>
            <a:pPr marL="9144" indent="0">
              <a:buNone/>
            </a:pPr>
            <a:r>
              <a:rPr lang="en-US" dirty="0"/>
              <a:t>Brain has no further Lustre involvement</a:t>
            </a:r>
          </a:p>
          <a:p>
            <a:pPr marL="237744" indent="-228600">
              <a:buFont typeface="+mj-lt"/>
              <a:buAutoNum type="arabicPeriod"/>
            </a:pPr>
            <a:r>
              <a:rPr lang="en-US" dirty="0"/>
              <a:t>receives </a:t>
            </a:r>
            <a:r>
              <a:rPr lang="en-US" dirty="0" err="1"/>
              <a:t>reqs</a:t>
            </a:r>
            <a:endParaRPr lang="en-US" dirty="0"/>
          </a:p>
          <a:p>
            <a:pPr marL="237744" indent="-228600">
              <a:buFont typeface="+mj-lt"/>
              <a:buAutoNum type="arabicPeriod"/>
            </a:pPr>
            <a:r>
              <a:rPr lang="en-US" dirty="0"/>
              <a:t>manages and manipulates, prioritize</a:t>
            </a:r>
          </a:p>
          <a:p>
            <a:pPr marL="237744" indent="-228600">
              <a:buFont typeface="+mj-lt"/>
              <a:buAutoNum type="arabicPeriod"/>
            </a:pPr>
            <a:r>
              <a:rPr lang="en-US" dirty="0"/>
              <a:t>Manages data movers</a:t>
            </a:r>
          </a:p>
          <a:p>
            <a:pPr marL="237744" indent="-228600">
              <a:buFont typeface="+mj-lt"/>
              <a:buAutoNum type="arabicPeriod"/>
            </a:pPr>
            <a:r>
              <a:rPr lang="en-US" dirty="0"/>
              <a:t>scale up or down dm count</a:t>
            </a:r>
          </a:p>
          <a:p>
            <a:r>
              <a:rPr lang="en-US" dirty="0" err="1"/>
              <a:t>copytools</a:t>
            </a:r>
            <a:r>
              <a:rPr lang="en-US" dirty="0"/>
              <a:t> don’t register</a:t>
            </a:r>
          </a:p>
          <a:p>
            <a:r>
              <a:rPr lang="en-US" dirty="0" err="1"/>
              <a:t>copytools</a:t>
            </a:r>
            <a:r>
              <a:rPr lang="en-US" dirty="0"/>
              <a:t> don’t update MDS, MDS doesn’t track</a:t>
            </a:r>
          </a:p>
          <a:p>
            <a:r>
              <a:rPr lang="en-US" dirty="0"/>
              <a:t> </a:t>
            </a:r>
            <a:r>
              <a:rPr lang="en-US" dirty="0" err="1"/>
              <a:t>copytools</a:t>
            </a:r>
            <a:r>
              <a:rPr lang="en-US" dirty="0"/>
              <a:t> just tell Lustre when a layout change</a:t>
            </a:r>
          </a:p>
          <a:p>
            <a:r>
              <a:rPr lang="en-US" dirty="0"/>
              <a:t>tell it when done with </a:t>
            </a:r>
            <a:r>
              <a:rPr lang="en-US" dirty="0" err="1"/>
              <a:t>llapi</a:t>
            </a:r>
            <a:r>
              <a:rPr lang="en-US" dirty="0"/>
              <a:t> call</a:t>
            </a:r>
          </a:p>
          <a:p>
            <a:r>
              <a:rPr lang="en-US" dirty="0"/>
              <a:t>Ask the brain about status, completion, cancelling, ETA</a:t>
            </a:r>
          </a:p>
          <a:p>
            <a:r>
              <a:rPr lang="en-US" dirty="0"/>
              <a:t>Advantages:</a:t>
            </a:r>
          </a:p>
          <a:p>
            <a:pPr marL="237744" indent="-228600">
              <a:buFont typeface="+mj-lt"/>
              <a:buAutoNum type="arabicPeriod"/>
            </a:pPr>
            <a:r>
              <a:rPr lang="en-US" dirty="0"/>
              <a:t>prioritization scheme, pre-empt</a:t>
            </a:r>
          </a:p>
          <a:p>
            <a:pPr marL="237744" indent="-228600">
              <a:buFont typeface="+mj-lt"/>
              <a:buAutoNum type="arabicPeriod"/>
            </a:pPr>
            <a:r>
              <a:rPr lang="en-US" dirty="0"/>
              <a:t>expire</a:t>
            </a:r>
          </a:p>
          <a:p>
            <a:pPr marL="237744" indent="-228600">
              <a:buFont typeface="+mj-lt"/>
              <a:buAutoNum type="arabicPeriod"/>
            </a:pPr>
            <a:r>
              <a:rPr lang="en-US" dirty="0"/>
              <a:t>scalable interfaces to requestors</a:t>
            </a:r>
          </a:p>
          <a:p>
            <a:pPr marL="237744" indent="-228600">
              <a:buFont typeface="+mj-lt"/>
              <a:buAutoNum type="arabicPeriod"/>
            </a:pPr>
            <a:r>
              <a:rPr lang="en-US" dirty="0"/>
              <a:t>re-use DMs for for all types of movement</a:t>
            </a:r>
          </a:p>
          <a:p>
            <a:pPr marL="237744" indent="-228600">
              <a:buFont typeface="+mj-lt"/>
              <a:buAutoNum type="arabicPeriod"/>
            </a:pPr>
            <a:r>
              <a:rPr lang="en-US" dirty="0"/>
              <a:t>improve scalability of req queue</a:t>
            </a:r>
          </a:p>
          <a:p>
            <a:pPr marL="237744" indent="-228600">
              <a:buFont typeface="+mj-lt"/>
              <a:buAutoNum type="arabicPeriod"/>
            </a:pPr>
            <a:r>
              <a:rPr lang="en-US" dirty="0"/>
              <a:t>improve scalability of mover count</a:t>
            </a:r>
          </a:p>
          <a:p>
            <a:pPr marL="237744" indent="-228600">
              <a:buFont typeface="+mj-lt"/>
              <a:buAutoNum type="arabicPeriod"/>
            </a:pPr>
            <a:r>
              <a:rPr lang="en-US" dirty="0"/>
              <a:t>reduced Lustre tracking </a:t>
            </a:r>
            <a:r>
              <a:rPr lang="en-US" dirty="0" err="1"/>
              <a:t>rpcs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FEAE42-E3FE-4405-B7FC-4425D05B92A0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64364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381000"/>
            <a:ext cx="4572000" cy="25733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9144" indent="0">
              <a:buNone/>
            </a:pPr>
            <a:r>
              <a:rPr lang="en-US" dirty="0"/>
              <a:t>Lustre changes submitted LU-10968</a:t>
            </a:r>
          </a:p>
          <a:p>
            <a:r>
              <a:rPr lang="en-US" dirty="0"/>
              <a:t>Externalized coordinator</a:t>
            </a:r>
          </a:p>
          <a:p>
            <a:r>
              <a:rPr lang="en-US" dirty="0"/>
              <a:t>migrate via </a:t>
            </a:r>
            <a:r>
              <a:rPr lang="en-US" dirty="0" err="1"/>
              <a:t>lfs</a:t>
            </a:r>
            <a:endParaRPr lang="en-US" dirty="0"/>
          </a:p>
          <a:p>
            <a:r>
              <a:rPr lang="en-US" dirty="0"/>
              <a:t>mirror via </a:t>
            </a:r>
            <a:r>
              <a:rPr lang="en-US" dirty="0" err="1"/>
              <a:t>lfs</a:t>
            </a:r>
            <a:r>
              <a:rPr lang="en-US" dirty="0"/>
              <a:t> </a:t>
            </a:r>
          </a:p>
          <a:p>
            <a:r>
              <a:rPr lang="en-US" dirty="0"/>
              <a:t>non-registered </a:t>
            </a:r>
            <a:r>
              <a:rPr lang="en-US" dirty="0" err="1"/>
              <a:t>copytools</a:t>
            </a:r>
            <a:endParaRPr lang="en-US" dirty="0"/>
          </a:p>
          <a:p>
            <a:pPr marL="9144" indent="0">
              <a:buNone/>
            </a:pPr>
            <a:endParaRPr lang="en-US" dirty="0"/>
          </a:p>
          <a:p>
            <a:pPr marL="9144" indent="0">
              <a:buNone/>
            </a:pPr>
            <a:r>
              <a:rPr lang="en-US" dirty="0"/>
              <a:t>External brain implemented as CDS</a:t>
            </a:r>
          </a:p>
          <a:p>
            <a:pPr marL="9144" indent="0">
              <a:buNone/>
            </a:pPr>
            <a:r>
              <a:rPr lang="en-US" dirty="0"/>
              <a:t>Set of services</a:t>
            </a:r>
          </a:p>
          <a:p>
            <a:pPr marL="9144" indent="0">
              <a:buNone/>
            </a:pPr>
            <a:r>
              <a:rPr lang="en-US" dirty="0"/>
              <a:t>Outside of Lustre</a:t>
            </a:r>
          </a:p>
          <a:p>
            <a:pPr marL="9144" indent="0">
              <a:buNone/>
            </a:pPr>
            <a:r>
              <a:rPr lang="en-US" dirty="0"/>
              <a:t>Centralized facility</a:t>
            </a:r>
          </a:p>
          <a:p>
            <a:pPr marL="9144" indent="0">
              <a:buNone/>
            </a:pPr>
            <a:r>
              <a:rPr lang="en-US" dirty="0"/>
              <a:t>Manage any data movement req</a:t>
            </a:r>
          </a:p>
          <a:p>
            <a:pPr marL="9144" indent="0">
              <a:buNone/>
            </a:pPr>
            <a:r>
              <a:rPr lang="en-US" dirty="0"/>
              <a:t>Automating via policy</a:t>
            </a:r>
          </a:p>
          <a:p>
            <a:pPr marL="9144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86F34B-768A-E54C-A3F1-20877AF32CA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6609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381000"/>
            <a:ext cx="4572000" cy="25733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indexing</a:t>
            </a:r>
          </a:p>
          <a:p>
            <a:r>
              <a:rPr lang="en-US" dirty="0"/>
              <a:t>set of databases</a:t>
            </a:r>
          </a:p>
          <a:p>
            <a:r>
              <a:rPr lang="en-US" dirty="0"/>
              <a:t>keeps </a:t>
            </a:r>
            <a:r>
              <a:rPr lang="en-US" dirty="0" err="1"/>
              <a:t>curent</a:t>
            </a:r>
            <a:endParaRPr lang="en-US" dirty="0"/>
          </a:p>
          <a:p>
            <a:r>
              <a:rPr lang="en-US" dirty="0"/>
              <a:t>searchable with admin tool</a:t>
            </a:r>
          </a:p>
          <a:p>
            <a:r>
              <a:rPr lang="en-US" dirty="0"/>
              <a:t>used by PE for </a:t>
            </a:r>
            <a:r>
              <a:rPr lang="en-US" dirty="0" err="1"/>
              <a:t>filesets</a:t>
            </a:r>
            <a:endParaRPr lang="en-US" dirty="0"/>
          </a:p>
          <a:p>
            <a:r>
              <a:rPr lang="en-US" dirty="0" err="1"/>
              <a:t>Scalablity</a:t>
            </a:r>
            <a:r>
              <a:rPr lang="en-US" dirty="0"/>
              <a:t> goal: no monolithic external </a:t>
            </a:r>
            <a:r>
              <a:rPr lang="en-US" dirty="0" err="1"/>
              <a:t>db</a:t>
            </a:r>
            <a:endParaRPr lang="en-US" dirty="0"/>
          </a:p>
          <a:p>
            <a:r>
              <a:rPr lang="en-US" dirty="0"/>
              <a:t>FPP shards of sequentially written </a:t>
            </a:r>
            <a:r>
              <a:rPr lang="en-US" dirty="0" err="1"/>
              <a:t>sqlite</a:t>
            </a:r>
            <a:endParaRPr lang="en-US" dirty="0"/>
          </a:p>
          <a:p>
            <a:r>
              <a:rPr lang="en-US" dirty="0"/>
              <a:t>no changelogs – random-write</a:t>
            </a:r>
          </a:p>
          <a:p>
            <a:r>
              <a:rPr lang="en-US" dirty="0" err="1"/>
              <a:t>reindex</a:t>
            </a:r>
            <a:r>
              <a:rPr lang="en-US" dirty="0"/>
              <a:t> stale </a:t>
            </a:r>
            <a:r>
              <a:rPr lang="en-US" dirty="0" err="1"/>
              <a:t>dirs</a:t>
            </a:r>
            <a:endParaRPr lang="en-US" dirty="0"/>
          </a:p>
          <a:p>
            <a:r>
              <a:rPr lang="en-US" dirty="0"/>
              <a:t>stored in fs – scalability, access from </a:t>
            </a:r>
            <a:r>
              <a:rPr lang="en-US" dirty="0" err="1"/>
              <a:t>lustre</a:t>
            </a:r>
            <a:r>
              <a:rPr lang="en-US" dirty="0"/>
              <a:t> client nodes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86F34B-768A-E54C-A3F1-20877AF32CA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9184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381000"/>
            <a:ext cx="4572000" cy="25733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answer automated queries</a:t>
            </a:r>
          </a:p>
          <a:p>
            <a:r>
              <a:rPr lang="en-US" dirty="0"/>
              <a:t>PE periodic or trigger-based queries, generate dm </a:t>
            </a:r>
            <a:r>
              <a:rPr lang="en-US" dirty="0" err="1"/>
              <a:t>reqs</a:t>
            </a:r>
            <a:endParaRPr lang="en-US" dirty="0"/>
          </a:p>
          <a:p>
            <a:r>
              <a:rPr lang="en-US" dirty="0"/>
              <a:t>mirror, migrate, copy2fs, delete</a:t>
            </a:r>
          </a:p>
          <a:p>
            <a:r>
              <a:rPr lang="en-US" dirty="0"/>
              <a:t>Robinhood syntax</a:t>
            </a:r>
          </a:p>
          <a:p>
            <a:r>
              <a:rPr lang="en-US" dirty="0" err="1"/>
              <a:t>eg</a:t>
            </a:r>
            <a:r>
              <a:rPr lang="en-US" dirty="0"/>
              <a:t> trigger rule  by flash pool reaching some threshold percent full</a:t>
            </a:r>
          </a:p>
          <a:p>
            <a:r>
              <a:rPr lang="en-US" dirty="0"/>
              <a:t>rule: migrate files in flash pool, &gt;10MB, older than 5 days, migrate to disk pool. </a:t>
            </a:r>
          </a:p>
          <a:p>
            <a:r>
              <a:rPr lang="en-US" dirty="0"/>
              <a:t>Flash as write-back cache</a:t>
            </a:r>
          </a:p>
          <a:p>
            <a:r>
              <a:rPr lang="en-US" dirty="0"/>
              <a:t>mirror &gt;1MB, </a:t>
            </a:r>
            <a:r>
              <a:rPr lang="en-US" dirty="0" err="1"/>
              <a:t>mtime</a:t>
            </a:r>
            <a:r>
              <a:rPr lang="en-US" dirty="0"/>
              <a:t>&gt;1day to disk pool</a:t>
            </a:r>
          </a:p>
          <a:p>
            <a:r>
              <a:rPr lang="en-US" dirty="0"/>
              <a:t>keeps disk copy up to date with stable flash files</a:t>
            </a:r>
          </a:p>
          <a:p>
            <a:r>
              <a:rPr lang="en-US" dirty="0"/>
              <a:t>files retain flash copy, still fast for workflow, </a:t>
            </a:r>
            <a:r>
              <a:rPr lang="en-US" dirty="0" err="1"/>
              <a:t>eg</a:t>
            </a:r>
            <a:r>
              <a:rPr lang="en-US" dirty="0"/>
              <a:t> viz</a:t>
            </a:r>
          </a:p>
          <a:p>
            <a:r>
              <a:rPr lang="en-US" dirty="0"/>
              <a:t>2</a:t>
            </a:r>
            <a:r>
              <a:rPr lang="en-US" baseline="30000" dirty="0"/>
              <a:t>nd</a:t>
            </a:r>
            <a:r>
              <a:rPr lang="en-US" dirty="0"/>
              <a:t> policy: flash pool &gt; 85%, punch some files with an up-to-date disk mirror</a:t>
            </a:r>
          </a:p>
          <a:p>
            <a:r>
              <a:rPr lang="en-US" dirty="0"/>
              <a:t>instantly reclaim flash space</a:t>
            </a:r>
          </a:p>
          <a:p>
            <a:r>
              <a:rPr lang="en-US" dirty="0"/>
              <a:t>don’t punch more than needed, maximize utilization of flash</a:t>
            </a:r>
          </a:p>
          <a:p>
            <a:r>
              <a:rPr lang="en-US" dirty="0"/>
              <a:t>policies plain text files in policy </a:t>
            </a:r>
            <a:r>
              <a:rPr lang="en-US" dirty="0" err="1"/>
              <a:t>dir</a:t>
            </a:r>
            <a:r>
              <a:rPr lang="en-US" dirty="0"/>
              <a:t> – perms, revision control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86F34B-768A-E54C-A3F1-20877AF32CA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8607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hyperlink" Target="https://hpe.kadanza.com/kadanza/photography/ppt-title-images/?sso=saml" TargetMode="External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 with Dark Pictur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>
            <a:grpSpLocks noChangeAspect="1"/>
          </p:cNvGrpSpPr>
          <p:nvPr userDrawn="1"/>
        </p:nvGrpSpPr>
        <p:grpSpPr>
          <a:xfrm>
            <a:off x="393523" y="381956"/>
            <a:ext cx="2218745" cy="893759"/>
            <a:chOff x="3578225" y="1146175"/>
            <a:chExt cx="5038725" cy="2111375"/>
          </a:xfrm>
        </p:grpSpPr>
        <p:sp>
          <p:nvSpPr>
            <p:cNvPr id="13" name="Freeform 5"/>
            <p:cNvSpPr>
              <a:spLocks noEditPoints="1"/>
            </p:cNvSpPr>
            <p:nvPr/>
          </p:nvSpPr>
          <p:spPr bwMode="auto">
            <a:xfrm>
              <a:off x="3578225" y="1146175"/>
              <a:ext cx="1725613" cy="498475"/>
            </a:xfrm>
            <a:custGeom>
              <a:avLst/>
              <a:gdLst>
                <a:gd name="T0" fmla="*/ 0 w 1087"/>
                <a:gd name="T1" fmla="*/ 0 h 314"/>
                <a:gd name="T2" fmla="*/ 0 w 1087"/>
                <a:gd name="T3" fmla="*/ 314 h 314"/>
                <a:gd name="T4" fmla="*/ 0 w 1087"/>
                <a:gd name="T5" fmla="*/ 314 h 314"/>
                <a:gd name="T6" fmla="*/ 1087 w 1087"/>
                <a:gd name="T7" fmla="*/ 314 h 314"/>
                <a:gd name="T8" fmla="*/ 1087 w 1087"/>
                <a:gd name="T9" fmla="*/ 0 h 314"/>
                <a:gd name="T10" fmla="*/ 0 w 1087"/>
                <a:gd name="T11" fmla="*/ 0 h 314"/>
                <a:gd name="T12" fmla="*/ 1018 w 1087"/>
                <a:gd name="T13" fmla="*/ 245 h 314"/>
                <a:gd name="T14" fmla="*/ 69 w 1087"/>
                <a:gd name="T15" fmla="*/ 245 h 314"/>
                <a:gd name="T16" fmla="*/ 69 w 1087"/>
                <a:gd name="T17" fmla="*/ 69 h 314"/>
                <a:gd name="T18" fmla="*/ 1018 w 1087"/>
                <a:gd name="T19" fmla="*/ 69 h 314"/>
                <a:gd name="T20" fmla="*/ 1018 w 1087"/>
                <a:gd name="T21" fmla="*/ 245 h 314"/>
                <a:gd name="T22" fmla="*/ 1018 w 1087"/>
                <a:gd name="T23" fmla="*/ 245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87" h="314">
                  <a:moveTo>
                    <a:pt x="0" y="0"/>
                  </a:moveTo>
                  <a:lnTo>
                    <a:pt x="0" y="314"/>
                  </a:lnTo>
                  <a:lnTo>
                    <a:pt x="0" y="314"/>
                  </a:lnTo>
                  <a:lnTo>
                    <a:pt x="1087" y="314"/>
                  </a:lnTo>
                  <a:lnTo>
                    <a:pt x="1087" y="0"/>
                  </a:lnTo>
                  <a:lnTo>
                    <a:pt x="0" y="0"/>
                  </a:lnTo>
                  <a:close/>
                  <a:moveTo>
                    <a:pt x="1018" y="245"/>
                  </a:moveTo>
                  <a:lnTo>
                    <a:pt x="69" y="245"/>
                  </a:lnTo>
                  <a:lnTo>
                    <a:pt x="69" y="69"/>
                  </a:lnTo>
                  <a:lnTo>
                    <a:pt x="1018" y="69"/>
                  </a:lnTo>
                  <a:lnTo>
                    <a:pt x="1018" y="245"/>
                  </a:lnTo>
                  <a:lnTo>
                    <a:pt x="1018" y="245"/>
                  </a:lnTo>
                  <a:close/>
                </a:path>
              </a:pathLst>
            </a:custGeom>
            <a:solidFill>
              <a:srgbClr val="00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dirty="0">
                <a:latin typeface="MetricHPE Black" panose="020B0A03030202060203" pitchFamily="34" charset="0"/>
              </a:endParaRPr>
            </a:p>
          </p:txBody>
        </p:sp>
        <p:sp>
          <p:nvSpPr>
            <p:cNvPr id="14" name="Freeform 6"/>
            <p:cNvSpPr>
              <a:spLocks noEditPoints="1"/>
            </p:cNvSpPr>
            <p:nvPr/>
          </p:nvSpPr>
          <p:spPr bwMode="auto">
            <a:xfrm>
              <a:off x="3578225" y="1968501"/>
              <a:ext cx="5038725" cy="1289049"/>
            </a:xfrm>
            <a:custGeom>
              <a:avLst/>
              <a:gdLst>
                <a:gd name="T0" fmla="*/ 80 w 1341"/>
                <a:gd name="T1" fmla="*/ 52 h 342"/>
                <a:gd name="T2" fmla="*/ 29 w 1341"/>
                <a:gd name="T3" fmla="*/ 77 h 342"/>
                <a:gd name="T4" fmla="*/ 212 w 1341"/>
                <a:gd name="T5" fmla="*/ 93 h 342"/>
                <a:gd name="T6" fmla="*/ 174 w 1341"/>
                <a:gd name="T7" fmla="*/ 134 h 342"/>
                <a:gd name="T8" fmla="*/ 272 w 1341"/>
                <a:gd name="T9" fmla="*/ 132 h 342"/>
                <a:gd name="T10" fmla="*/ 276 w 1341"/>
                <a:gd name="T11" fmla="*/ 38 h 342"/>
                <a:gd name="T12" fmla="*/ 327 w 1341"/>
                <a:gd name="T13" fmla="*/ 132 h 342"/>
                <a:gd name="T14" fmla="*/ 398 w 1341"/>
                <a:gd name="T15" fmla="*/ 0 h 342"/>
                <a:gd name="T16" fmla="*/ 402 w 1341"/>
                <a:gd name="T17" fmla="*/ 134 h 342"/>
                <a:gd name="T18" fmla="*/ 448 w 1341"/>
                <a:gd name="T19" fmla="*/ 93 h 342"/>
                <a:gd name="T20" fmla="*/ 448 w 1341"/>
                <a:gd name="T21" fmla="*/ 74 h 342"/>
                <a:gd name="T22" fmla="*/ 642 w 1341"/>
                <a:gd name="T23" fmla="*/ 60 h 342"/>
                <a:gd name="T24" fmla="*/ 642 w 1341"/>
                <a:gd name="T25" fmla="*/ 131 h 342"/>
                <a:gd name="T26" fmla="*/ 570 w 1341"/>
                <a:gd name="T27" fmla="*/ 111 h 342"/>
                <a:gd name="T28" fmla="*/ 530 w 1341"/>
                <a:gd name="T29" fmla="*/ 60 h 342"/>
                <a:gd name="T30" fmla="*/ 558 w 1341"/>
                <a:gd name="T31" fmla="*/ 38 h 342"/>
                <a:gd name="T32" fmla="*/ 738 w 1341"/>
                <a:gd name="T33" fmla="*/ 89 h 342"/>
                <a:gd name="T34" fmla="*/ 787 w 1341"/>
                <a:gd name="T35" fmla="*/ 45 h 342"/>
                <a:gd name="T36" fmla="*/ 736 w 1341"/>
                <a:gd name="T37" fmla="*/ 65 h 342"/>
                <a:gd name="T38" fmla="*/ 848 w 1341"/>
                <a:gd name="T39" fmla="*/ 73 h 342"/>
                <a:gd name="T40" fmla="*/ 876 w 1341"/>
                <a:gd name="T41" fmla="*/ 73 h 342"/>
                <a:gd name="T42" fmla="*/ 833 w 1341"/>
                <a:gd name="T43" fmla="*/ 91 h 342"/>
                <a:gd name="T44" fmla="*/ 965 w 1341"/>
                <a:gd name="T45" fmla="*/ 43 h 342"/>
                <a:gd name="T46" fmla="*/ 964 w 1341"/>
                <a:gd name="T47" fmla="*/ 103 h 342"/>
                <a:gd name="T48" fmla="*/ 1010 w 1341"/>
                <a:gd name="T49" fmla="*/ 132 h 342"/>
                <a:gd name="T50" fmla="*/ 1070 w 1341"/>
                <a:gd name="T51" fmla="*/ 38 h 342"/>
                <a:gd name="T52" fmla="*/ 1010 w 1341"/>
                <a:gd name="T53" fmla="*/ 89 h 342"/>
                <a:gd name="T54" fmla="*/ 1133 w 1341"/>
                <a:gd name="T55" fmla="*/ 73 h 342"/>
                <a:gd name="T56" fmla="*/ 1160 w 1341"/>
                <a:gd name="T57" fmla="*/ 73 h 342"/>
                <a:gd name="T58" fmla="*/ 1117 w 1341"/>
                <a:gd name="T59" fmla="*/ 91 h 342"/>
                <a:gd name="T60" fmla="*/ 1239 w 1341"/>
                <a:gd name="T61" fmla="*/ 39 h 342"/>
                <a:gd name="T62" fmla="*/ 1180 w 1341"/>
                <a:gd name="T63" fmla="*/ 132 h 342"/>
                <a:gd name="T64" fmla="*/ 1246 w 1341"/>
                <a:gd name="T65" fmla="*/ 85 h 342"/>
                <a:gd name="T66" fmla="*/ 1314 w 1341"/>
                <a:gd name="T67" fmla="*/ 132 h 342"/>
                <a:gd name="T68" fmla="*/ 1295 w 1341"/>
                <a:gd name="T69" fmla="*/ 110 h 342"/>
                <a:gd name="T70" fmla="*/ 18 w 1341"/>
                <a:gd name="T71" fmla="*/ 231 h 342"/>
                <a:gd name="T72" fmla="*/ 81 w 1341"/>
                <a:gd name="T73" fmla="*/ 307 h 342"/>
                <a:gd name="T74" fmla="*/ 164 w 1341"/>
                <a:gd name="T75" fmla="*/ 307 h 342"/>
                <a:gd name="T76" fmla="*/ 103 w 1341"/>
                <a:gd name="T77" fmla="*/ 214 h 342"/>
                <a:gd name="T78" fmla="*/ 252 w 1341"/>
                <a:gd name="T79" fmla="*/ 229 h 342"/>
                <a:gd name="T80" fmla="*/ 252 w 1341"/>
                <a:gd name="T81" fmla="*/ 307 h 342"/>
                <a:gd name="T82" fmla="*/ 211 w 1341"/>
                <a:gd name="T83" fmla="*/ 214 h 342"/>
                <a:gd name="T84" fmla="*/ 305 w 1341"/>
                <a:gd name="T85" fmla="*/ 212 h 342"/>
                <a:gd name="T86" fmla="*/ 338 w 1341"/>
                <a:gd name="T87" fmla="*/ 285 h 342"/>
                <a:gd name="T88" fmla="*/ 281 w 1341"/>
                <a:gd name="T89" fmla="*/ 251 h 342"/>
                <a:gd name="T90" fmla="*/ 403 w 1341"/>
                <a:gd name="T91" fmla="*/ 229 h 342"/>
                <a:gd name="T92" fmla="*/ 382 w 1341"/>
                <a:gd name="T93" fmla="*/ 228 h 342"/>
                <a:gd name="T94" fmla="*/ 430 w 1341"/>
                <a:gd name="T95" fmla="*/ 342 h 342"/>
                <a:gd name="T96" fmla="*/ 498 w 1341"/>
                <a:gd name="T97" fmla="*/ 260 h 342"/>
                <a:gd name="T98" fmla="*/ 577 w 1341"/>
                <a:gd name="T99" fmla="*/ 212 h 342"/>
                <a:gd name="T100" fmla="*/ 554 w 1341"/>
                <a:gd name="T101" fmla="*/ 307 h 342"/>
                <a:gd name="T102" fmla="*/ 623 w 1341"/>
                <a:gd name="T103" fmla="*/ 187 h 342"/>
                <a:gd name="T104" fmla="*/ 621 w 1341"/>
                <a:gd name="T105" fmla="*/ 307 h 342"/>
                <a:gd name="T106" fmla="*/ 644 w 1341"/>
                <a:gd name="T107" fmla="*/ 300 h 342"/>
                <a:gd name="T108" fmla="*/ 644 w 1341"/>
                <a:gd name="T109" fmla="*/ 240 h 342"/>
                <a:gd name="T110" fmla="*/ 661 w 1341"/>
                <a:gd name="T111" fmla="*/ 238 h 342"/>
                <a:gd name="T112" fmla="*/ 807 w 1341"/>
                <a:gd name="T113" fmla="*/ 266 h 342"/>
                <a:gd name="T114" fmla="*/ 772 w 1341"/>
                <a:gd name="T115" fmla="*/ 309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41" h="342">
                  <a:moveTo>
                    <a:pt x="29" y="132"/>
                  </a:moveTo>
                  <a:cubicBezTo>
                    <a:pt x="0" y="132"/>
                    <a:pt x="0" y="132"/>
                    <a:pt x="0" y="1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29" y="77"/>
                    <a:pt x="29" y="77"/>
                    <a:pt x="29" y="77"/>
                  </a:cubicBezTo>
                  <a:lnTo>
                    <a:pt x="29" y="132"/>
                  </a:lnTo>
                  <a:close/>
                  <a:moveTo>
                    <a:pt x="174" y="134"/>
                  </a:moveTo>
                  <a:cubicBezTo>
                    <a:pt x="145" y="134"/>
                    <a:pt x="125" y="116"/>
                    <a:pt x="125" y="85"/>
                  </a:cubicBezTo>
                  <a:cubicBezTo>
                    <a:pt x="125" y="56"/>
                    <a:pt x="144" y="36"/>
                    <a:pt x="170" y="36"/>
                  </a:cubicBezTo>
                  <a:cubicBezTo>
                    <a:pt x="198" y="36"/>
                    <a:pt x="212" y="55"/>
                    <a:pt x="212" y="83"/>
                  </a:cubicBezTo>
                  <a:cubicBezTo>
                    <a:pt x="212" y="93"/>
                    <a:pt x="212" y="93"/>
                    <a:pt x="212" y="93"/>
                  </a:cubicBezTo>
                  <a:cubicBezTo>
                    <a:pt x="152" y="93"/>
                    <a:pt x="152" y="93"/>
                    <a:pt x="152" y="93"/>
                  </a:cubicBezTo>
                  <a:cubicBezTo>
                    <a:pt x="155" y="108"/>
                    <a:pt x="167" y="112"/>
                    <a:pt x="178" y="112"/>
                  </a:cubicBezTo>
                  <a:cubicBezTo>
                    <a:pt x="188" y="112"/>
                    <a:pt x="195" y="110"/>
                    <a:pt x="204" y="104"/>
                  </a:cubicBezTo>
                  <a:cubicBezTo>
                    <a:pt x="205" y="104"/>
                    <a:pt x="205" y="104"/>
                    <a:pt x="205" y="104"/>
                  </a:cubicBezTo>
                  <a:cubicBezTo>
                    <a:pt x="205" y="126"/>
                    <a:pt x="205" y="126"/>
                    <a:pt x="205" y="126"/>
                  </a:cubicBezTo>
                  <a:cubicBezTo>
                    <a:pt x="198" y="131"/>
                    <a:pt x="187" y="134"/>
                    <a:pt x="174" y="134"/>
                  </a:cubicBezTo>
                  <a:close/>
                  <a:moveTo>
                    <a:pt x="152" y="74"/>
                  </a:moveTo>
                  <a:cubicBezTo>
                    <a:pt x="186" y="74"/>
                    <a:pt x="186" y="74"/>
                    <a:pt x="186" y="74"/>
                  </a:cubicBezTo>
                  <a:cubicBezTo>
                    <a:pt x="186" y="64"/>
                    <a:pt x="182" y="58"/>
                    <a:pt x="170" y="58"/>
                  </a:cubicBezTo>
                  <a:cubicBezTo>
                    <a:pt x="162" y="58"/>
                    <a:pt x="155" y="61"/>
                    <a:pt x="152" y="74"/>
                  </a:cubicBezTo>
                  <a:close/>
                  <a:moveTo>
                    <a:pt x="287" y="77"/>
                  </a:moveTo>
                  <a:cubicBezTo>
                    <a:pt x="272" y="132"/>
                    <a:pt x="272" y="132"/>
                    <a:pt x="272" y="132"/>
                  </a:cubicBezTo>
                  <a:cubicBezTo>
                    <a:pt x="247" y="132"/>
                    <a:pt x="247" y="132"/>
                    <a:pt x="247" y="132"/>
                  </a:cubicBezTo>
                  <a:cubicBezTo>
                    <a:pt x="218" y="39"/>
                    <a:pt x="218" y="39"/>
                    <a:pt x="218" y="39"/>
                  </a:cubicBezTo>
                  <a:cubicBezTo>
                    <a:pt x="218" y="38"/>
                    <a:pt x="218" y="38"/>
                    <a:pt x="218" y="38"/>
                  </a:cubicBezTo>
                  <a:cubicBezTo>
                    <a:pt x="246" y="38"/>
                    <a:pt x="246" y="38"/>
                    <a:pt x="246" y="38"/>
                  </a:cubicBezTo>
                  <a:cubicBezTo>
                    <a:pt x="261" y="93"/>
                    <a:pt x="261" y="93"/>
                    <a:pt x="261" y="93"/>
                  </a:cubicBezTo>
                  <a:cubicBezTo>
                    <a:pt x="276" y="38"/>
                    <a:pt x="276" y="38"/>
                    <a:pt x="276" y="38"/>
                  </a:cubicBezTo>
                  <a:cubicBezTo>
                    <a:pt x="298" y="38"/>
                    <a:pt x="298" y="38"/>
                    <a:pt x="298" y="38"/>
                  </a:cubicBezTo>
                  <a:cubicBezTo>
                    <a:pt x="313" y="93"/>
                    <a:pt x="313" y="93"/>
                    <a:pt x="313" y="93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55" y="38"/>
                    <a:pt x="355" y="38"/>
                    <a:pt x="355" y="38"/>
                  </a:cubicBezTo>
                  <a:cubicBezTo>
                    <a:pt x="355" y="39"/>
                    <a:pt x="355" y="39"/>
                    <a:pt x="355" y="39"/>
                  </a:cubicBezTo>
                  <a:cubicBezTo>
                    <a:pt x="327" y="132"/>
                    <a:pt x="327" y="132"/>
                    <a:pt x="327" y="132"/>
                  </a:cubicBezTo>
                  <a:cubicBezTo>
                    <a:pt x="302" y="132"/>
                    <a:pt x="302" y="132"/>
                    <a:pt x="302" y="132"/>
                  </a:cubicBezTo>
                  <a:lnTo>
                    <a:pt x="287" y="77"/>
                  </a:lnTo>
                  <a:close/>
                  <a:moveTo>
                    <a:pt x="402" y="134"/>
                  </a:moveTo>
                  <a:cubicBezTo>
                    <a:pt x="379" y="134"/>
                    <a:pt x="370" y="125"/>
                    <a:pt x="370" y="104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98" y="0"/>
                    <a:pt x="398" y="0"/>
                    <a:pt x="398" y="0"/>
                  </a:cubicBezTo>
                  <a:cubicBezTo>
                    <a:pt x="398" y="102"/>
                    <a:pt x="398" y="102"/>
                    <a:pt x="398" y="102"/>
                  </a:cubicBezTo>
                  <a:cubicBezTo>
                    <a:pt x="398" y="108"/>
                    <a:pt x="400" y="111"/>
                    <a:pt x="406" y="111"/>
                  </a:cubicBezTo>
                  <a:cubicBezTo>
                    <a:pt x="408" y="111"/>
                    <a:pt x="410" y="110"/>
                    <a:pt x="412" y="109"/>
                  </a:cubicBezTo>
                  <a:cubicBezTo>
                    <a:pt x="413" y="109"/>
                    <a:pt x="413" y="109"/>
                    <a:pt x="413" y="109"/>
                  </a:cubicBezTo>
                  <a:cubicBezTo>
                    <a:pt x="413" y="132"/>
                    <a:pt x="413" y="132"/>
                    <a:pt x="413" y="132"/>
                  </a:cubicBezTo>
                  <a:cubicBezTo>
                    <a:pt x="410" y="133"/>
                    <a:pt x="406" y="134"/>
                    <a:pt x="402" y="134"/>
                  </a:cubicBezTo>
                  <a:close/>
                  <a:moveTo>
                    <a:pt x="469" y="134"/>
                  </a:moveTo>
                  <a:cubicBezTo>
                    <a:pt x="440" y="134"/>
                    <a:pt x="420" y="116"/>
                    <a:pt x="420" y="85"/>
                  </a:cubicBezTo>
                  <a:cubicBezTo>
                    <a:pt x="420" y="56"/>
                    <a:pt x="440" y="36"/>
                    <a:pt x="465" y="36"/>
                  </a:cubicBezTo>
                  <a:cubicBezTo>
                    <a:pt x="494" y="36"/>
                    <a:pt x="507" y="55"/>
                    <a:pt x="507" y="83"/>
                  </a:cubicBezTo>
                  <a:cubicBezTo>
                    <a:pt x="507" y="93"/>
                    <a:pt x="507" y="93"/>
                    <a:pt x="507" y="93"/>
                  </a:cubicBezTo>
                  <a:cubicBezTo>
                    <a:pt x="448" y="93"/>
                    <a:pt x="448" y="93"/>
                    <a:pt x="448" y="93"/>
                  </a:cubicBezTo>
                  <a:cubicBezTo>
                    <a:pt x="451" y="108"/>
                    <a:pt x="462" y="112"/>
                    <a:pt x="474" y="112"/>
                  </a:cubicBezTo>
                  <a:cubicBezTo>
                    <a:pt x="484" y="112"/>
                    <a:pt x="491" y="110"/>
                    <a:pt x="500" y="104"/>
                  </a:cubicBezTo>
                  <a:cubicBezTo>
                    <a:pt x="501" y="104"/>
                    <a:pt x="501" y="104"/>
                    <a:pt x="501" y="104"/>
                  </a:cubicBezTo>
                  <a:cubicBezTo>
                    <a:pt x="501" y="126"/>
                    <a:pt x="501" y="126"/>
                    <a:pt x="501" y="126"/>
                  </a:cubicBezTo>
                  <a:cubicBezTo>
                    <a:pt x="493" y="131"/>
                    <a:pt x="482" y="134"/>
                    <a:pt x="469" y="134"/>
                  </a:cubicBezTo>
                  <a:close/>
                  <a:moveTo>
                    <a:pt x="448" y="74"/>
                  </a:moveTo>
                  <a:cubicBezTo>
                    <a:pt x="482" y="74"/>
                    <a:pt x="482" y="74"/>
                    <a:pt x="482" y="74"/>
                  </a:cubicBezTo>
                  <a:cubicBezTo>
                    <a:pt x="481" y="64"/>
                    <a:pt x="477" y="58"/>
                    <a:pt x="466" y="58"/>
                  </a:cubicBezTo>
                  <a:cubicBezTo>
                    <a:pt x="457" y="58"/>
                    <a:pt x="450" y="61"/>
                    <a:pt x="448" y="74"/>
                  </a:cubicBezTo>
                  <a:close/>
                  <a:moveTo>
                    <a:pt x="622" y="38"/>
                  </a:moveTo>
                  <a:cubicBezTo>
                    <a:pt x="642" y="38"/>
                    <a:pt x="642" y="38"/>
                    <a:pt x="642" y="38"/>
                  </a:cubicBezTo>
                  <a:cubicBezTo>
                    <a:pt x="642" y="60"/>
                    <a:pt x="642" y="60"/>
                    <a:pt x="642" y="60"/>
                  </a:cubicBezTo>
                  <a:cubicBezTo>
                    <a:pt x="622" y="60"/>
                    <a:pt x="622" y="60"/>
                    <a:pt x="622" y="60"/>
                  </a:cubicBezTo>
                  <a:cubicBezTo>
                    <a:pt x="622" y="99"/>
                    <a:pt x="622" y="99"/>
                    <a:pt x="622" y="99"/>
                  </a:cubicBezTo>
                  <a:cubicBezTo>
                    <a:pt x="622" y="107"/>
                    <a:pt x="625" y="111"/>
                    <a:pt x="633" y="111"/>
                  </a:cubicBezTo>
                  <a:cubicBezTo>
                    <a:pt x="636" y="111"/>
                    <a:pt x="639" y="110"/>
                    <a:pt x="642" y="109"/>
                  </a:cubicBezTo>
                  <a:cubicBezTo>
                    <a:pt x="642" y="109"/>
                    <a:pt x="642" y="109"/>
                    <a:pt x="642" y="109"/>
                  </a:cubicBezTo>
                  <a:cubicBezTo>
                    <a:pt x="642" y="131"/>
                    <a:pt x="642" y="131"/>
                    <a:pt x="642" y="131"/>
                  </a:cubicBezTo>
                  <a:cubicBezTo>
                    <a:pt x="639" y="132"/>
                    <a:pt x="633" y="134"/>
                    <a:pt x="625" y="134"/>
                  </a:cubicBezTo>
                  <a:cubicBezTo>
                    <a:pt x="603" y="134"/>
                    <a:pt x="594" y="124"/>
                    <a:pt x="594" y="100"/>
                  </a:cubicBezTo>
                  <a:cubicBezTo>
                    <a:pt x="594" y="60"/>
                    <a:pt x="594" y="60"/>
                    <a:pt x="594" y="60"/>
                  </a:cubicBezTo>
                  <a:cubicBezTo>
                    <a:pt x="558" y="60"/>
                    <a:pt x="558" y="60"/>
                    <a:pt x="558" y="60"/>
                  </a:cubicBezTo>
                  <a:cubicBezTo>
                    <a:pt x="558" y="99"/>
                    <a:pt x="558" y="99"/>
                    <a:pt x="558" y="99"/>
                  </a:cubicBezTo>
                  <a:cubicBezTo>
                    <a:pt x="558" y="107"/>
                    <a:pt x="561" y="111"/>
                    <a:pt x="570" y="111"/>
                  </a:cubicBezTo>
                  <a:cubicBezTo>
                    <a:pt x="572" y="111"/>
                    <a:pt x="575" y="110"/>
                    <a:pt x="578" y="109"/>
                  </a:cubicBezTo>
                  <a:cubicBezTo>
                    <a:pt x="579" y="109"/>
                    <a:pt x="579" y="109"/>
                    <a:pt x="579" y="109"/>
                  </a:cubicBezTo>
                  <a:cubicBezTo>
                    <a:pt x="579" y="131"/>
                    <a:pt x="579" y="131"/>
                    <a:pt x="579" y="131"/>
                  </a:cubicBezTo>
                  <a:cubicBezTo>
                    <a:pt x="575" y="132"/>
                    <a:pt x="570" y="134"/>
                    <a:pt x="562" y="134"/>
                  </a:cubicBezTo>
                  <a:cubicBezTo>
                    <a:pt x="539" y="134"/>
                    <a:pt x="530" y="124"/>
                    <a:pt x="530" y="100"/>
                  </a:cubicBezTo>
                  <a:cubicBezTo>
                    <a:pt x="530" y="60"/>
                    <a:pt x="530" y="60"/>
                    <a:pt x="530" y="60"/>
                  </a:cubicBezTo>
                  <a:cubicBezTo>
                    <a:pt x="516" y="60"/>
                    <a:pt x="516" y="60"/>
                    <a:pt x="516" y="60"/>
                  </a:cubicBezTo>
                  <a:cubicBezTo>
                    <a:pt x="516" y="38"/>
                    <a:pt x="516" y="38"/>
                    <a:pt x="516" y="38"/>
                  </a:cubicBezTo>
                  <a:cubicBezTo>
                    <a:pt x="530" y="38"/>
                    <a:pt x="530" y="38"/>
                    <a:pt x="530" y="38"/>
                  </a:cubicBezTo>
                  <a:cubicBezTo>
                    <a:pt x="530" y="12"/>
                    <a:pt x="530" y="12"/>
                    <a:pt x="530" y="12"/>
                  </a:cubicBezTo>
                  <a:cubicBezTo>
                    <a:pt x="558" y="12"/>
                    <a:pt x="558" y="12"/>
                    <a:pt x="558" y="12"/>
                  </a:cubicBezTo>
                  <a:cubicBezTo>
                    <a:pt x="558" y="38"/>
                    <a:pt x="558" y="38"/>
                    <a:pt x="558" y="38"/>
                  </a:cubicBezTo>
                  <a:cubicBezTo>
                    <a:pt x="594" y="38"/>
                    <a:pt x="594" y="38"/>
                    <a:pt x="594" y="38"/>
                  </a:cubicBezTo>
                  <a:cubicBezTo>
                    <a:pt x="594" y="12"/>
                    <a:pt x="594" y="12"/>
                    <a:pt x="594" y="12"/>
                  </a:cubicBezTo>
                  <a:cubicBezTo>
                    <a:pt x="622" y="12"/>
                    <a:pt x="622" y="12"/>
                    <a:pt x="622" y="12"/>
                  </a:cubicBezTo>
                  <a:cubicBezTo>
                    <a:pt x="622" y="38"/>
                    <a:pt x="622" y="38"/>
                    <a:pt x="622" y="38"/>
                  </a:cubicBezTo>
                  <a:close/>
                  <a:moveTo>
                    <a:pt x="787" y="45"/>
                  </a:moveTo>
                  <a:cubicBezTo>
                    <a:pt x="787" y="73"/>
                    <a:pt x="768" y="89"/>
                    <a:pt x="738" y="89"/>
                  </a:cubicBezTo>
                  <a:cubicBezTo>
                    <a:pt x="718" y="89"/>
                    <a:pt x="718" y="89"/>
                    <a:pt x="718" y="89"/>
                  </a:cubicBezTo>
                  <a:cubicBezTo>
                    <a:pt x="718" y="132"/>
                    <a:pt x="718" y="132"/>
                    <a:pt x="718" y="132"/>
                  </a:cubicBezTo>
                  <a:cubicBezTo>
                    <a:pt x="689" y="132"/>
                    <a:pt x="689" y="132"/>
                    <a:pt x="689" y="132"/>
                  </a:cubicBezTo>
                  <a:cubicBezTo>
                    <a:pt x="689" y="0"/>
                    <a:pt x="689" y="0"/>
                    <a:pt x="689" y="0"/>
                  </a:cubicBezTo>
                  <a:cubicBezTo>
                    <a:pt x="738" y="0"/>
                    <a:pt x="738" y="0"/>
                    <a:pt x="738" y="0"/>
                  </a:cubicBezTo>
                  <a:cubicBezTo>
                    <a:pt x="768" y="0"/>
                    <a:pt x="787" y="16"/>
                    <a:pt x="787" y="45"/>
                  </a:cubicBezTo>
                  <a:close/>
                  <a:moveTo>
                    <a:pt x="736" y="65"/>
                  </a:moveTo>
                  <a:cubicBezTo>
                    <a:pt x="751" y="65"/>
                    <a:pt x="758" y="57"/>
                    <a:pt x="758" y="45"/>
                  </a:cubicBezTo>
                  <a:cubicBezTo>
                    <a:pt x="758" y="33"/>
                    <a:pt x="751" y="24"/>
                    <a:pt x="736" y="24"/>
                  </a:cubicBezTo>
                  <a:cubicBezTo>
                    <a:pt x="718" y="24"/>
                    <a:pt x="718" y="24"/>
                    <a:pt x="718" y="24"/>
                  </a:cubicBezTo>
                  <a:cubicBezTo>
                    <a:pt x="718" y="65"/>
                    <a:pt x="718" y="65"/>
                    <a:pt x="718" y="65"/>
                  </a:cubicBezTo>
                  <a:lnTo>
                    <a:pt x="736" y="65"/>
                  </a:lnTo>
                  <a:close/>
                  <a:moveTo>
                    <a:pt x="849" y="123"/>
                  </a:moveTo>
                  <a:cubicBezTo>
                    <a:pt x="843" y="130"/>
                    <a:pt x="834" y="134"/>
                    <a:pt x="824" y="134"/>
                  </a:cubicBezTo>
                  <a:cubicBezTo>
                    <a:pt x="806" y="134"/>
                    <a:pt x="791" y="122"/>
                    <a:pt x="791" y="103"/>
                  </a:cubicBezTo>
                  <a:cubicBezTo>
                    <a:pt x="791" y="84"/>
                    <a:pt x="806" y="72"/>
                    <a:pt x="827" y="72"/>
                  </a:cubicBezTo>
                  <a:cubicBezTo>
                    <a:pt x="834" y="72"/>
                    <a:pt x="841" y="73"/>
                    <a:pt x="848" y="75"/>
                  </a:cubicBezTo>
                  <a:cubicBezTo>
                    <a:pt x="848" y="73"/>
                    <a:pt x="848" y="73"/>
                    <a:pt x="848" y="73"/>
                  </a:cubicBezTo>
                  <a:cubicBezTo>
                    <a:pt x="848" y="63"/>
                    <a:pt x="842" y="59"/>
                    <a:pt x="827" y="59"/>
                  </a:cubicBezTo>
                  <a:cubicBezTo>
                    <a:pt x="818" y="59"/>
                    <a:pt x="809" y="62"/>
                    <a:pt x="801" y="66"/>
                  </a:cubicBezTo>
                  <a:cubicBezTo>
                    <a:pt x="800" y="66"/>
                    <a:pt x="800" y="66"/>
                    <a:pt x="800" y="66"/>
                  </a:cubicBezTo>
                  <a:cubicBezTo>
                    <a:pt x="800" y="44"/>
                    <a:pt x="800" y="44"/>
                    <a:pt x="800" y="44"/>
                  </a:cubicBezTo>
                  <a:cubicBezTo>
                    <a:pt x="807" y="40"/>
                    <a:pt x="820" y="36"/>
                    <a:pt x="832" y="36"/>
                  </a:cubicBezTo>
                  <a:cubicBezTo>
                    <a:pt x="860" y="36"/>
                    <a:pt x="876" y="49"/>
                    <a:pt x="876" y="73"/>
                  </a:cubicBezTo>
                  <a:cubicBezTo>
                    <a:pt x="876" y="132"/>
                    <a:pt x="876" y="132"/>
                    <a:pt x="876" y="132"/>
                  </a:cubicBezTo>
                  <a:cubicBezTo>
                    <a:pt x="849" y="132"/>
                    <a:pt x="849" y="132"/>
                    <a:pt x="849" y="132"/>
                  </a:cubicBezTo>
                  <a:cubicBezTo>
                    <a:pt x="849" y="123"/>
                    <a:pt x="849" y="123"/>
                    <a:pt x="849" y="123"/>
                  </a:cubicBezTo>
                  <a:close/>
                  <a:moveTo>
                    <a:pt x="848" y="102"/>
                  </a:moveTo>
                  <a:cubicBezTo>
                    <a:pt x="848" y="94"/>
                    <a:pt x="848" y="94"/>
                    <a:pt x="848" y="94"/>
                  </a:cubicBezTo>
                  <a:cubicBezTo>
                    <a:pt x="844" y="92"/>
                    <a:pt x="838" y="91"/>
                    <a:pt x="833" y="91"/>
                  </a:cubicBezTo>
                  <a:cubicBezTo>
                    <a:pt x="823" y="91"/>
                    <a:pt x="818" y="95"/>
                    <a:pt x="818" y="102"/>
                  </a:cubicBezTo>
                  <a:cubicBezTo>
                    <a:pt x="818" y="110"/>
                    <a:pt x="823" y="113"/>
                    <a:pt x="832" y="113"/>
                  </a:cubicBezTo>
                  <a:cubicBezTo>
                    <a:pt x="839" y="113"/>
                    <a:pt x="845" y="109"/>
                    <a:pt x="848" y="102"/>
                  </a:cubicBezTo>
                  <a:close/>
                  <a:moveTo>
                    <a:pt x="890" y="85"/>
                  </a:moveTo>
                  <a:cubicBezTo>
                    <a:pt x="890" y="55"/>
                    <a:pt x="911" y="36"/>
                    <a:pt x="939" y="36"/>
                  </a:cubicBezTo>
                  <a:cubicBezTo>
                    <a:pt x="949" y="36"/>
                    <a:pt x="958" y="38"/>
                    <a:pt x="965" y="43"/>
                  </a:cubicBezTo>
                  <a:cubicBezTo>
                    <a:pt x="965" y="67"/>
                    <a:pt x="965" y="67"/>
                    <a:pt x="965" y="67"/>
                  </a:cubicBezTo>
                  <a:cubicBezTo>
                    <a:pt x="964" y="67"/>
                    <a:pt x="964" y="67"/>
                    <a:pt x="964" y="67"/>
                  </a:cubicBezTo>
                  <a:cubicBezTo>
                    <a:pt x="958" y="62"/>
                    <a:pt x="951" y="60"/>
                    <a:pt x="943" y="60"/>
                  </a:cubicBezTo>
                  <a:cubicBezTo>
                    <a:pt x="929" y="60"/>
                    <a:pt x="918" y="69"/>
                    <a:pt x="918" y="85"/>
                  </a:cubicBezTo>
                  <a:cubicBezTo>
                    <a:pt x="918" y="101"/>
                    <a:pt x="929" y="110"/>
                    <a:pt x="943" y="110"/>
                  </a:cubicBezTo>
                  <a:cubicBezTo>
                    <a:pt x="951" y="110"/>
                    <a:pt x="958" y="108"/>
                    <a:pt x="964" y="103"/>
                  </a:cubicBezTo>
                  <a:cubicBezTo>
                    <a:pt x="965" y="103"/>
                    <a:pt x="965" y="103"/>
                    <a:pt x="965" y="103"/>
                  </a:cubicBezTo>
                  <a:cubicBezTo>
                    <a:pt x="965" y="127"/>
                    <a:pt x="965" y="127"/>
                    <a:pt x="965" y="127"/>
                  </a:cubicBezTo>
                  <a:cubicBezTo>
                    <a:pt x="958" y="132"/>
                    <a:pt x="949" y="134"/>
                    <a:pt x="939" y="134"/>
                  </a:cubicBezTo>
                  <a:cubicBezTo>
                    <a:pt x="911" y="134"/>
                    <a:pt x="890" y="115"/>
                    <a:pt x="890" y="85"/>
                  </a:cubicBezTo>
                  <a:close/>
                  <a:moveTo>
                    <a:pt x="1010" y="89"/>
                  </a:moveTo>
                  <a:cubicBezTo>
                    <a:pt x="1010" y="132"/>
                    <a:pt x="1010" y="132"/>
                    <a:pt x="1010" y="132"/>
                  </a:cubicBezTo>
                  <a:cubicBezTo>
                    <a:pt x="983" y="132"/>
                    <a:pt x="983" y="132"/>
                    <a:pt x="983" y="132"/>
                  </a:cubicBezTo>
                  <a:cubicBezTo>
                    <a:pt x="983" y="0"/>
                    <a:pt x="983" y="0"/>
                    <a:pt x="983" y="0"/>
                  </a:cubicBezTo>
                  <a:cubicBezTo>
                    <a:pt x="1010" y="0"/>
                    <a:pt x="1010" y="0"/>
                    <a:pt x="1010" y="0"/>
                  </a:cubicBezTo>
                  <a:cubicBezTo>
                    <a:pt x="1010" y="75"/>
                    <a:pt x="1010" y="75"/>
                    <a:pt x="1010" y="75"/>
                  </a:cubicBezTo>
                  <a:cubicBezTo>
                    <a:pt x="1039" y="38"/>
                    <a:pt x="1039" y="38"/>
                    <a:pt x="1039" y="38"/>
                  </a:cubicBezTo>
                  <a:cubicBezTo>
                    <a:pt x="1070" y="38"/>
                    <a:pt x="1070" y="38"/>
                    <a:pt x="1070" y="38"/>
                  </a:cubicBezTo>
                  <a:cubicBezTo>
                    <a:pt x="1070" y="39"/>
                    <a:pt x="1070" y="39"/>
                    <a:pt x="1070" y="39"/>
                  </a:cubicBezTo>
                  <a:cubicBezTo>
                    <a:pt x="1036" y="82"/>
                    <a:pt x="1036" y="82"/>
                    <a:pt x="1036" y="82"/>
                  </a:cubicBezTo>
                  <a:cubicBezTo>
                    <a:pt x="1070" y="131"/>
                    <a:pt x="1070" y="131"/>
                    <a:pt x="1070" y="131"/>
                  </a:cubicBezTo>
                  <a:cubicBezTo>
                    <a:pt x="1070" y="132"/>
                    <a:pt x="1070" y="132"/>
                    <a:pt x="1070" y="132"/>
                  </a:cubicBezTo>
                  <a:cubicBezTo>
                    <a:pt x="1038" y="132"/>
                    <a:pt x="1038" y="132"/>
                    <a:pt x="1038" y="132"/>
                  </a:cubicBezTo>
                  <a:lnTo>
                    <a:pt x="1010" y="89"/>
                  </a:lnTo>
                  <a:close/>
                  <a:moveTo>
                    <a:pt x="1133" y="123"/>
                  </a:moveTo>
                  <a:cubicBezTo>
                    <a:pt x="1127" y="130"/>
                    <a:pt x="1118" y="134"/>
                    <a:pt x="1108" y="134"/>
                  </a:cubicBezTo>
                  <a:cubicBezTo>
                    <a:pt x="1090" y="134"/>
                    <a:pt x="1075" y="122"/>
                    <a:pt x="1075" y="103"/>
                  </a:cubicBezTo>
                  <a:cubicBezTo>
                    <a:pt x="1075" y="84"/>
                    <a:pt x="1090" y="72"/>
                    <a:pt x="1112" y="72"/>
                  </a:cubicBezTo>
                  <a:cubicBezTo>
                    <a:pt x="1118" y="72"/>
                    <a:pt x="1125" y="73"/>
                    <a:pt x="1133" y="75"/>
                  </a:cubicBezTo>
                  <a:cubicBezTo>
                    <a:pt x="1133" y="73"/>
                    <a:pt x="1133" y="73"/>
                    <a:pt x="1133" y="73"/>
                  </a:cubicBezTo>
                  <a:cubicBezTo>
                    <a:pt x="1133" y="63"/>
                    <a:pt x="1127" y="59"/>
                    <a:pt x="1112" y="59"/>
                  </a:cubicBezTo>
                  <a:cubicBezTo>
                    <a:pt x="1102" y="59"/>
                    <a:pt x="1093" y="62"/>
                    <a:pt x="1086" y="66"/>
                  </a:cubicBezTo>
                  <a:cubicBezTo>
                    <a:pt x="1084" y="66"/>
                    <a:pt x="1084" y="66"/>
                    <a:pt x="1084" y="66"/>
                  </a:cubicBezTo>
                  <a:cubicBezTo>
                    <a:pt x="1084" y="44"/>
                    <a:pt x="1084" y="44"/>
                    <a:pt x="1084" y="44"/>
                  </a:cubicBezTo>
                  <a:cubicBezTo>
                    <a:pt x="1092" y="40"/>
                    <a:pt x="1104" y="36"/>
                    <a:pt x="1117" y="36"/>
                  </a:cubicBezTo>
                  <a:cubicBezTo>
                    <a:pt x="1145" y="36"/>
                    <a:pt x="1160" y="49"/>
                    <a:pt x="1160" y="73"/>
                  </a:cubicBezTo>
                  <a:cubicBezTo>
                    <a:pt x="1160" y="132"/>
                    <a:pt x="1160" y="132"/>
                    <a:pt x="1160" y="132"/>
                  </a:cubicBezTo>
                  <a:cubicBezTo>
                    <a:pt x="1133" y="132"/>
                    <a:pt x="1133" y="132"/>
                    <a:pt x="1133" y="132"/>
                  </a:cubicBezTo>
                  <a:cubicBezTo>
                    <a:pt x="1133" y="123"/>
                    <a:pt x="1133" y="123"/>
                    <a:pt x="1133" y="123"/>
                  </a:cubicBezTo>
                  <a:close/>
                  <a:moveTo>
                    <a:pt x="1133" y="102"/>
                  </a:moveTo>
                  <a:cubicBezTo>
                    <a:pt x="1133" y="94"/>
                    <a:pt x="1133" y="94"/>
                    <a:pt x="1133" y="94"/>
                  </a:cubicBezTo>
                  <a:cubicBezTo>
                    <a:pt x="1128" y="92"/>
                    <a:pt x="1123" y="91"/>
                    <a:pt x="1117" y="91"/>
                  </a:cubicBezTo>
                  <a:cubicBezTo>
                    <a:pt x="1108" y="91"/>
                    <a:pt x="1103" y="95"/>
                    <a:pt x="1103" y="102"/>
                  </a:cubicBezTo>
                  <a:cubicBezTo>
                    <a:pt x="1103" y="110"/>
                    <a:pt x="1108" y="113"/>
                    <a:pt x="1116" y="113"/>
                  </a:cubicBezTo>
                  <a:cubicBezTo>
                    <a:pt x="1124" y="113"/>
                    <a:pt x="1130" y="109"/>
                    <a:pt x="1133" y="102"/>
                  </a:cubicBezTo>
                  <a:close/>
                  <a:moveTo>
                    <a:pt x="1207" y="53"/>
                  </a:moveTo>
                  <a:cubicBezTo>
                    <a:pt x="1212" y="43"/>
                    <a:pt x="1220" y="37"/>
                    <a:pt x="1230" y="37"/>
                  </a:cubicBezTo>
                  <a:cubicBezTo>
                    <a:pt x="1234" y="37"/>
                    <a:pt x="1238" y="38"/>
                    <a:pt x="1239" y="39"/>
                  </a:cubicBezTo>
                  <a:cubicBezTo>
                    <a:pt x="1239" y="65"/>
                    <a:pt x="1239" y="65"/>
                    <a:pt x="1239" y="65"/>
                  </a:cubicBezTo>
                  <a:cubicBezTo>
                    <a:pt x="1238" y="65"/>
                    <a:pt x="1238" y="65"/>
                    <a:pt x="1238" y="65"/>
                  </a:cubicBezTo>
                  <a:cubicBezTo>
                    <a:pt x="1235" y="64"/>
                    <a:pt x="1231" y="63"/>
                    <a:pt x="1226" y="63"/>
                  </a:cubicBezTo>
                  <a:cubicBezTo>
                    <a:pt x="1217" y="63"/>
                    <a:pt x="1210" y="68"/>
                    <a:pt x="1208" y="78"/>
                  </a:cubicBezTo>
                  <a:cubicBezTo>
                    <a:pt x="1208" y="132"/>
                    <a:pt x="1208" y="132"/>
                    <a:pt x="1208" y="132"/>
                  </a:cubicBezTo>
                  <a:cubicBezTo>
                    <a:pt x="1180" y="132"/>
                    <a:pt x="1180" y="132"/>
                    <a:pt x="1180" y="132"/>
                  </a:cubicBezTo>
                  <a:cubicBezTo>
                    <a:pt x="1180" y="38"/>
                    <a:pt x="1180" y="38"/>
                    <a:pt x="1180" y="38"/>
                  </a:cubicBezTo>
                  <a:cubicBezTo>
                    <a:pt x="1207" y="38"/>
                    <a:pt x="1207" y="38"/>
                    <a:pt x="1207" y="38"/>
                  </a:cubicBezTo>
                  <a:cubicBezTo>
                    <a:pt x="1207" y="53"/>
                    <a:pt x="1207" y="53"/>
                    <a:pt x="1207" y="53"/>
                  </a:cubicBezTo>
                  <a:close/>
                  <a:moveTo>
                    <a:pt x="1314" y="122"/>
                  </a:moveTo>
                  <a:cubicBezTo>
                    <a:pt x="1308" y="130"/>
                    <a:pt x="1298" y="134"/>
                    <a:pt x="1286" y="134"/>
                  </a:cubicBezTo>
                  <a:cubicBezTo>
                    <a:pt x="1262" y="134"/>
                    <a:pt x="1246" y="112"/>
                    <a:pt x="1246" y="85"/>
                  </a:cubicBezTo>
                  <a:cubicBezTo>
                    <a:pt x="1246" y="58"/>
                    <a:pt x="1262" y="36"/>
                    <a:pt x="1286" y="36"/>
                  </a:cubicBezTo>
                  <a:cubicBezTo>
                    <a:pt x="1298" y="36"/>
                    <a:pt x="1307" y="40"/>
                    <a:pt x="1313" y="47"/>
                  </a:cubicBezTo>
                  <a:cubicBezTo>
                    <a:pt x="1313" y="0"/>
                    <a:pt x="1313" y="0"/>
                    <a:pt x="1313" y="0"/>
                  </a:cubicBezTo>
                  <a:cubicBezTo>
                    <a:pt x="1341" y="0"/>
                    <a:pt x="1341" y="0"/>
                    <a:pt x="1341" y="0"/>
                  </a:cubicBezTo>
                  <a:cubicBezTo>
                    <a:pt x="1341" y="132"/>
                    <a:pt x="1341" y="132"/>
                    <a:pt x="1341" y="132"/>
                  </a:cubicBezTo>
                  <a:cubicBezTo>
                    <a:pt x="1314" y="132"/>
                    <a:pt x="1314" y="132"/>
                    <a:pt x="1314" y="132"/>
                  </a:cubicBezTo>
                  <a:cubicBezTo>
                    <a:pt x="1314" y="122"/>
                    <a:pt x="1314" y="122"/>
                    <a:pt x="1314" y="122"/>
                  </a:cubicBezTo>
                  <a:close/>
                  <a:moveTo>
                    <a:pt x="1313" y="100"/>
                  </a:moveTo>
                  <a:cubicBezTo>
                    <a:pt x="1313" y="70"/>
                    <a:pt x="1313" y="70"/>
                    <a:pt x="1313" y="70"/>
                  </a:cubicBezTo>
                  <a:cubicBezTo>
                    <a:pt x="1308" y="63"/>
                    <a:pt x="1302" y="60"/>
                    <a:pt x="1295" y="60"/>
                  </a:cubicBezTo>
                  <a:cubicBezTo>
                    <a:pt x="1283" y="60"/>
                    <a:pt x="1275" y="69"/>
                    <a:pt x="1275" y="85"/>
                  </a:cubicBezTo>
                  <a:cubicBezTo>
                    <a:pt x="1275" y="101"/>
                    <a:pt x="1283" y="110"/>
                    <a:pt x="1295" y="110"/>
                  </a:cubicBezTo>
                  <a:cubicBezTo>
                    <a:pt x="1302" y="110"/>
                    <a:pt x="1308" y="107"/>
                    <a:pt x="1313" y="100"/>
                  </a:cubicBezTo>
                  <a:close/>
                  <a:moveTo>
                    <a:pt x="0" y="175"/>
                  </a:moveTo>
                  <a:cubicBezTo>
                    <a:pt x="81" y="175"/>
                    <a:pt x="81" y="175"/>
                    <a:pt x="81" y="175"/>
                  </a:cubicBezTo>
                  <a:cubicBezTo>
                    <a:pt x="81" y="191"/>
                    <a:pt x="81" y="191"/>
                    <a:pt x="81" y="191"/>
                  </a:cubicBezTo>
                  <a:cubicBezTo>
                    <a:pt x="18" y="191"/>
                    <a:pt x="18" y="191"/>
                    <a:pt x="18" y="191"/>
                  </a:cubicBezTo>
                  <a:cubicBezTo>
                    <a:pt x="18" y="231"/>
                    <a:pt x="18" y="231"/>
                    <a:pt x="18" y="231"/>
                  </a:cubicBezTo>
                  <a:cubicBezTo>
                    <a:pt x="75" y="231"/>
                    <a:pt x="75" y="231"/>
                    <a:pt x="75" y="231"/>
                  </a:cubicBezTo>
                  <a:cubicBezTo>
                    <a:pt x="75" y="247"/>
                    <a:pt x="75" y="247"/>
                    <a:pt x="75" y="247"/>
                  </a:cubicBezTo>
                  <a:cubicBezTo>
                    <a:pt x="18" y="247"/>
                    <a:pt x="18" y="247"/>
                    <a:pt x="18" y="247"/>
                  </a:cubicBezTo>
                  <a:cubicBezTo>
                    <a:pt x="18" y="291"/>
                    <a:pt x="18" y="291"/>
                    <a:pt x="18" y="291"/>
                  </a:cubicBezTo>
                  <a:cubicBezTo>
                    <a:pt x="81" y="291"/>
                    <a:pt x="81" y="291"/>
                    <a:pt x="81" y="291"/>
                  </a:cubicBezTo>
                  <a:cubicBezTo>
                    <a:pt x="81" y="307"/>
                    <a:pt x="81" y="307"/>
                    <a:pt x="81" y="307"/>
                  </a:cubicBezTo>
                  <a:cubicBezTo>
                    <a:pt x="0" y="307"/>
                    <a:pt x="0" y="307"/>
                    <a:pt x="0" y="307"/>
                  </a:cubicBezTo>
                  <a:lnTo>
                    <a:pt x="0" y="175"/>
                  </a:lnTo>
                  <a:close/>
                  <a:moveTo>
                    <a:pt x="149" y="212"/>
                  </a:moveTo>
                  <a:cubicBezTo>
                    <a:pt x="169" y="212"/>
                    <a:pt x="181" y="226"/>
                    <a:pt x="181" y="248"/>
                  </a:cubicBezTo>
                  <a:cubicBezTo>
                    <a:pt x="181" y="307"/>
                    <a:pt x="181" y="307"/>
                    <a:pt x="181" y="307"/>
                  </a:cubicBezTo>
                  <a:cubicBezTo>
                    <a:pt x="164" y="307"/>
                    <a:pt x="164" y="307"/>
                    <a:pt x="164" y="307"/>
                  </a:cubicBezTo>
                  <a:cubicBezTo>
                    <a:pt x="164" y="249"/>
                    <a:pt x="164" y="249"/>
                    <a:pt x="164" y="249"/>
                  </a:cubicBezTo>
                  <a:cubicBezTo>
                    <a:pt x="164" y="237"/>
                    <a:pt x="157" y="228"/>
                    <a:pt x="144" y="228"/>
                  </a:cubicBezTo>
                  <a:cubicBezTo>
                    <a:pt x="133" y="228"/>
                    <a:pt x="124" y="235"/>
                    <a:pt x="121" y="245"/>
                  </a:cubicBezTo>
                  <a:cubicBezTo>
                    <a:pt x="121" y="307"/>
                    <a:pt x="121" y="307"/>
                    <a:pt x="121" y="307"/>
                  </a:cubicBezTo>
                  <a:cubicBezTo>
                    <a:pt x="103" y="307"/>
                    <a:pt x="103" y="307"/>
                    <a:pt x="103" y="307"/>
                  </a:cubicBezTo>
                  <a:cubicBezTo>
                    <a:pt x="103" y="214"/>
                    <a:pt x="103" y="214"/>
                    <a:pt x="103" y="214"/>
                  </a:cubicBezTo>
                  <a:cubicBezTo>
                    <a:pt x="121" y="214"/>
                    <a:pt x="121" y="214"/>
                    <a:pt x="121" y="214"/>
                  </a:cubicBezTo>
                  <a:cubicBezTo>
                    <a:pt x="121" y="227"/>
                    <a:pt x="121" y="227"/>
                    <a:pt x="121" y="227"/>
                  </a:cubicBezTo>
                  <a:cubicBezTo>
                    <a:pt x="126" y="219"/>
                    <a:pt x="136" y="212"/>
                    <a:pt x="149" y="212"/>
                  </a:cubicBezTo>
                  <a:close/>
                  <a:moveTo>
                    <a:pt x="228" y="214"/>
                  </a:moveTo>
                  <a:cubicBezTo>
                    <a:pt x="252" y="214"/>
                    <a:pt x="252" y="214"/>
                    <a:pt x="252" y="214"/>
                  </a:cubicBezTo>
                  <a:cubicBezTo>
                    <a:pt x="252" y="229"/>
                    <a:pt x="252" y="229"/>
                    <a:pt x="252" y="229"/>
                  </a:cubicBezTo>
                  <a:cubicBezTo>
                    <a:pt x="228" y="229"/>
                    <a:pt x="228" y="229"/>
                    <a:pt x="228" y="229"/>
                  </a:cubicBezTo>
                  <a:cubicBezTo>
                    <a:pt x="228" y="279"/>
                    <a:pt x="228" y="279"/>
                    <a:pt x="228" y="279"/>
                  </a:cubicBezTo>
                  <a:cubicBezTo>
                    <a:pt x="228" y="289"/>
                    <a:pt x="234" y="293"/>
                    <a:pt x="243" y="293"/>
                  </a:cubicBezTo>
                  <a:cubicBezTo>
                    <a:pt x="246" y="293"/>
                    <a:pt x="249" y="293"/>
                    <a:pt x="251" y="292"/>
                  </a:cubicBezTo>
                  <a:cubicBezTo>
                    <a:pt x="252" y="292"/>
                    <a:pt x="252" y="292"/>
                    <a:pt x="252" y="292"/>
                  </a:cubicBezTo>
                  <a:cubicBezTo>
                    <a:pt x="252" y="307"/>
                    <a:pt x="252" y="307"/>
                    <a:pt x="252" y="307"/>
                  </a:cubicBezTo>
                  <a:cubicBezTo>
                    <a:pt x="249" y="308"/>
                    <a:pt x="246" y="309"/>
                    <a:pt x="241" y="309"/>
                  </a:cubicBezTo>
                  <a:cubicBezTo>
                    <a:pt x="219" y="309"/>
                    <a:pt x="211" y="299"/>
                    <a:pt x="211" y="281"/>
                  </a:cubicBezTo>
                  <a:cubicBezTo>
                    <a:pt x="211" y="229"/>
                    <a:pt x="211" y="229"/>
                    <a:pt x="211" y="229"/>
                  </a:cubicBezTo>
                  <a:cubicBezTo>
                    <a:pt x="195" y="229"/>
                    <a:pt x="195" y="229"/>
                    <a:pt x="195" y="229"/>
                  </a:cubicBezTo>
                  <a:cubicBezTo>
                    <a:pt x="195" y="214"/>
                    <a:pt x="195" y="214"/>
                    <a:pt x="195" y="214"/>
                  </a:cubicBezTo>
                  <a:cubicBezTo>
                    <a:pt x="211" y="214"/>
                    <a:pt x="211" y="214"/>
                    <a:pt x="211" y="214"/>
                  </a:cubicBezTo>
                  <a:cubicBezTo>
                    <a:pt x="211" y="189"/>
                    <a:pt x="211" y="189"/>
                    <a:pt x="211" y="189"/>
                  </a:cubicBezTo>
                  <a:cubicBezTo>
                    <a:pt x="228" y="189"/>
                    <a:pt x="228" y="189"/>
                    <a:pt x="228" y="189"/>
                  </a:cubicBezTo>
                  <a:lnTo>
                    <a:pt x="228" y="214"/>
                  </a:lnTo>
                  <a:close/>
                  <a:moveTo>
                    <a:pt x="309" y="309"/>
                  </a:moveTo>
                  <a:cubicBezTo>
                    <a:pt x="282" y="309"/>
                    <a:pt x="263" y="290"/>
                    <a:pt x="263" y="261"/>
                  </a:cubicBezTo>
                  <a:cubicBezTo>
                    <a:pt x="263" y="232"/>
                    <a:pt x="280" y="212"/>
                    <a:pt x="305" y="212"/>
                  </a:cubicBezTo>
                  <a:cubicBezTo>
                    <a:pt x="331" y="212"/>
                    <a:pt x="344" y="230"/>
                    <a:pt x="344" y="258"/>
                  </a:cubicBezTo>
                  <a:cubicBezTo>
                    <a:pt x="344" y="266"/>
                    <a:pt x="344" y="266"/>
                    <a:pt x="344" y="266"/>
                  </a:cubicBezTo>
                  <a:cubicBezTo>
                    <a:pt x="281" y="266"/>
                    <a:pt x="281" y="266"/>
                    <a:pt x="281" y="266"/>
                  </a:cubicBezTo>
                  <a:cubicBezTo>
                    <a:pt x="282" y="284"/>
                    <a:pt x="295" y="293"/>
                    <a:pt x="311" y="293"/>
                  </a:cubicBezTo>
                  <a:cubicBezTo>
                    <a:pt x="321" y="293"/>
                    <a:pt x="329" y="291"/>
                    <a:pt x="337" y="285"/>
                  </a:cubicBezTo>
                  <a:cubicBezTo>
                    <a:pt x="338" y="285"/>
                    <a:pt x="338" y="285"/>
                    <a:pt x="338" y="285"/>
                  </a:cubicBezTo>
                  <a:cubicBezTo>
                    <a:pt x="338" y="300"/>
                    <a:pt x="338" y="300"/>
                    <a:pt x="338" y="300"/>
                  </a:cubicBezTo>
                  <a:cubicBezTo>
                    <a:pt x="330" y="306"/>
                    <a:pt x="320" y="309"/>
                    <a:pt x="309" y="309"/>
                  </a:cubicBezTo>
                  <a:close/>
                  <a:moveTo>
                    <a:pt x="281" y="251"/>
                  </a:moveTo>
                  <a:cubicBezTo>
                    <a:pt x="327" y="251"/>
                    <a:pt x="327" y="251"/>
                    <a:pt x="327" y="251"/>
                  </a:cubicBezTo>
                  <a:cubicBezTo>
                    <a:pt x="327" y="237"/>
                    <a:pt x="320" y="227"/>
                    <a:pt x="306" y="227"/>
                  </a:cubicBezTo>
                  <a:cubicBezTo>
                    <a:pt x="292" y="227"/>
                    <a:pt x="284" y="237"/>
                    <a:pt x="281" y="251"/>
                  </a:cubicBezTo>
                  <a:close/>
                  <a:moveTo>
                    <a:pt x="382" y="228"/>
                  </a:moveTo>
                  <a:cubicBezTo>
                    <a:pt x="386" y="218"/>
                    <a:pt x="395" y="212"/>
                    <a:pt x="405" y="212"/>
                  </a:cubicBezTo>
                  <a:cubicBezTo>
                    <a:pt x="409" y="212"/>
                    <a:pt x="413" y="213"/>
                    <a:pt x="414" y="214"/>
                  </a:cubicBezTo>
                  <a:cubicBezTo>
                    <a:pt x="414" y="231"/>
                    <a:pt x="414" y="231"/>
                    <a:pt x="414" y="231"/>
                  </a:cubicBezTo>
                  <a:cubicBezTo>
                    <a:pt x="414" y="231"/>
                    <a:pt x="414" y="231"/>
                    <a:pt x="414" y="231"/>
                  </a:cubicBezTo>
                  <a:cubicBezTo>
                    <a:pt x="411" y="230"/>
                    <a:pt x="407" y="229"/>
                    <a:pt x="403" y="229"/>
                  </a:cubicBezTo>
                  <a:cubicBezTo>
                    <a:pt x="393" y="229"/>
                    <a:pt x="385" y="236"/>
                    <a:pt x="382" y="246"/>
                  </a:cubicBezTo>
                  <a:cubicBezTo>
                    <a:pt x="382" y="307"/>
                    <a:pt x="382" y="307"/>
                    <a:pt x="382" y="307"/>
                  </a:cubicBezTo>
                  <a:cubicBezTo>
                    <a:pt x="365" y="307"/>
                    <a:pt x="365" y="307"/>
                    <a:pt x="365" y="307"/>
                  </a:cubicBezTo>
                  <a:cubicBezTo>
                    <a:pt x="365" y="214"/>
                    <a:pt x="365" y="214"/>
                    <a:pt x="365" y="214"/>
                  </a:cubicBezTo>
                  <a:cubicBezTo>
                    <a:pt x="382" y="214"/>
                    <a:pt x="382" y="214"/>
                    <a:pt x="382" y="214"/>
                  </a:cubicBezTo>
                  <a:cubicBezTo>
                    <a:pt x="382" y="228"/>
                    <a:pt x="382" y="228"/>
                    <a:pt x="382" y="228"/>
                  </a:cubicBezTo>
                  <a:close/>
                  <a:moveTo>
                    <a:pt x="474" y="212"/>
                  </a:moveTo>
                  <a:cubicBezTo>
                    <a:pt x="502" y="212"/>
                    <a:pt x="516" y="235"/>
                    <a:pt x="516" y="260"/>
                  </a:cubicBezTo>
                  <a:cubicBezTo>
                    <a:pt x="516" y="286"/>
                    <a:pt x="502" y="309"/>
                    <a:pt x="474" y="309"/>
                  </a:cubicBezTo>
                  <a:cubicBezTo>
                    <a:pt x="463" y="309"/>
                    <a:pt x="453" y="303"/>
                    <a:pt x="448" y="296"/>
                  </a:cubicBezTo>
                  <a:cubicBezTo>
                    <a:pt x="448" y="342"/>
                    <a:pt x="448" y="342"/>
                    <a:pt x="448" y="342"/>
                  </a:cubicBezTo>
                  <a:cubicBezTo>
                    <a:pt x="430" y="342"/>
                    <a:pt x="430" y="342"/>
                    <a:pt x="430" y="342"/>
                  </a:cubicBezTo>
                  <a:cubicBezTo>
                    <a:pt x="430" y="214"/>
                    <a:pt x="430" y="214"/>
                    <a:pt x="430" y="214"/>
                  </a:cubicBezTo>
                  <a:cubicBezTo>
                    <a:pt x="448" y="214"/>
                    <a:pt x="448" y="214"/>
                    <a:pt x="448" y="214"/>
                  </a:cubicBezTo>
                  <a:cubicBezTo>
                    <a:pt x="448" y="224"/>
                    <a:pt x="448" y="224"/>
                    <a:pt x="448" y="224"/>
                  </a:cubicBezTo>
                  <a:cubicBezTo>
                    <a:pt x="453" y="218"/>
                    <a:pt x="463" y="212"/>
                    <a:pt x="474" y="212"/>
                  </a:cubicBezTo>
                  <a:close/>
                  <a:moveTo>
                    <a:pt x="471" y="293"/>
                  </a:moveTo>
                  <a:cubicBezTo>
                    <a:pt x="488" y="293"/>
                    <a:pt x="498" y="279"/>
                    <a:pt x="498" y="260"/>
                  </a:cubicBezTo>
                  <a:cubicBezTo>
                    <a:pt x="498" y="242"/>
                    <a:pt x="488" y="228"/>
                    <a:pt x="471" y="228"/>
                  </a:cubicBezTo>
                  <a:cubicBezTo>
                    <a:pt x="461" y="228"/>
                    <a:pt x="453" y="233"/>
                    <a:pt x="448" y="243"/>
                  </a:cubicBezTo>
                  <a:cubicBezTo>
                    <a:pt x="448" y="278"/>
                    <a:pt x="448" y="278"/>
                    <a:pt x="448" y="278"/>
                  </a:cubicBezTo>
                  <a:cubicBezTo>
                    <a:pt x="453" y="287"/>
                    <a:pt x="461" y="293"/>
                    <a:pt x="471" y="293"/>
                  </a:cubicBezTo>
                  <a:close/>
                  <a:moveTo>
                    <a:pt x="554" y="228"/>
                  </a:moveTo>
                  <a:cubicBezTo>
                    <a:pt x="558" y="218"/>
                    <a:pt x="567" y="212"/>
                    <a:pt x="577" y="212"/>
                  </a:cubicBezTo>
                  <a:cubicBezTo>
                    <a:pt x="581" y="212"/>
                    <a:pt x="585" y="213"/>
                    <a:pt x="587" y="214"/>
                  </a:cubicBezTo>
                  <a:cubicBezTo>
                    <a:pt x="587" y="231"/>
                    <a:pt x="587" y="231"/>
                    <a:pt x="587" y="231"/>
                  </a:cubicBezTo>
                  <a:cubicBezTo>
                    <a:pt x="586" y="231"/>
                    <a:pt x="586" y="231"/>
                    <a:pt x="586" y="231"/>
                  </a:cubicBezTo>
                  <a:cubicBezTo>
                    <a:pt x="583" y="230"/>
                    <a:pt x="579" y="229"/>
                    <a:pt x="575" y="229"/>
                  </a:cubicBezTo>
                  <a:cubicBezTo>
                    <a:pt x="565" y="229"/>
                    <a:pt x="557" y="236"/>
                    <a:pt x="554" y="246"/>
                  </a:cubicBezTo>
                  <a:cubicBezTo>
                    <a:pt x="554" y="307"/>
                    <a:pt x="554" y="307"/>
                    <a:pt x="554" y="307"/>
                  </a:cubicBezTo>
                  <a:cubicBezTo>
                    <a:pt x="537" y="307"/>
                    <a:pt x="537" y="307"/>
                    <a:pt x="537" y="307"/>
                  </a:cubicBezTo>
                  <a:cubicBezTo>
                    <a:pt x="537" y="214"/>
                    <a:pt x="537" y="214"/>
                    <a:pt x="537" y="214"/>
                  </a:cubicBezTo>
                  <a:cubicBezTo>
                    <a:pt x="554" y="214"/>
                    <a:pt x="554" y="214"/>
                    <a:pt x="554" y="214"/>
                  </a:cubicBezTo>
                  <a:cubicBezTo>
                    <a:pt x="554" y="228"/>
                    <a:pt x="554" y="228"/>
                    <a:pt x="554" y="228"/>
                  </a:cubicBezTo>
                  <a:close/>
                  <a:moveTo>
                    <a:pt x="612" y="176"/>
                  </a:moveTo>
                  <a:cubicBezTo>
                    <a:pt x="618" y="176"/>
                    <a:pt x="623" y="181"/>
                    <a:pt x="623" y="187"/>
                  </a:cubicBezTo>
                  <a:cubicBezTo>
                    <a:pt x="623" y="193"/>
                    <a:pt x="618" y="198"/>
                    <a:pt x="612" y="198"/>
                  </a:cubicBezTo>
                  <a:cubicBezTo>
                    <a:pt x="606" y="198"/>
                    <a:pt x="601" y="193"/>
                    <a:pt x="601" y="187"/>
                  </a:cubicBezTo>
                  <a:cubicBezTo>
                    <a:pt x="601" y="181"/>
                    <a:pt x="606" y="176"/>
                    <a:pt x="612" y="176"/>
                  </a:cubicBezTo>
                  <a:close/>
                  <a:moveTo>
                    <a:pt x="603" y="214"/>
                  </a:moveTo>
                  <a:cubicBezTo>
                    <a:pt x="621" y="214"/>
                    <a:pt x="621" y="214"/>
                    <a:pt x="621" y="214"/>
                  </a:cubicBezTo>
                  <a:cubicBezTo>
                    <a:pt x="621" y="307"/>
                    <a:pt x="621" y="307"/>
                    <a:pt x="621" y="307"/>
                  </a:cubicBezTo>
                  <a:cubicBezTo>
                    <a:pt x="603" y="307"/>
                    <a:pt x="603" y="307"/>
                    <a:pt x="603" y="307"/>
                  </a:cubicBezTo>
                  <a:lnTo>
                    <a:pt x="603" y="214"/>
                  </a:lnTo>
                  <a:close/>
                  <a:moveTo>
                    <a:pt x="683" y="252"/>
                  </a:moveTo>
                  <a:cubicBezTo>
                    <a:pt x="696" y="257"/>
                    <a:pt x="711" y="262"/>
                    <a:pt x="711" y="280"/>
                  </a:cubicBezTo>
                  <a:cubicBezTo>
                    <a:pt x="711" y="299"/>
                    <a:pt x="696" y="309"/>
                    <a:pt x="675" y="309"/>
                  </a:cubicBezTo>
                  <a:cubicBezTo>
                    <a:pt x="663" y="309"/>
                    <a:pt x="651" y="306"/>
                    <a:pt x="644" y="300"/>
                  </a:cubicBezTo>
                  <a:cubicBezTo>
                    <a:pt x="644" y="283"/>
                    <a:pt x="644" y="283"/>
                    <a:pt x="644" y="283"/>
                  </a:cubicBezTo>
                  <a:cubicBezTo>
                    <a:pt x="645" y="283"/>
                    <a:pt x="645" y="283"/>
                    <a:pt x="645" y="283"/>
                  </a:cubicBezTo>
                  <a:cubicBezTo>
                    <a:pt x="653" y="291"/>
                    <a:pt x="664" y="294"/>
                    <a:pt x="675" y="294"/>
                  </a:cubicBezTo>
                  <a:cubicBezTo>
                    <a:pt x="685" y="294"/>
                    <a:pt x="694" y="290"/>
                    <a:pt x="694" y="282"/>
                  </a:cubicBezTo>
                  <a:cubicBezTo>
                    <a:pt x="694" y="274"/>
                    <a:pt x="687" y="272"/>
                    <a:pt x="672" y="267"/>
                  </a:cubicBezTo>
                  <a:cubicBezTo>
                    <a:pt x="659" y="263"/>
                    <a:pt x="644" y="258"/>
                    <a:pt x="644" y="240"/>
                  </a:cubicBezTo>
                  <a:cubicBezTo>
                    <a:pt x="644" y="223"/>
                    <a:pt x="659" y="212"/>
                    <a:pt x="678" y="212"/>
                  </a:cubicBezTo>
                  <a:cubicBezTo>
                    <a:pt x="689" y="212"/>
                    <a:pt x="699" y="214"/>
                    <a:pt x="706" y="220"/>
                  </a:cubicBezTo>
                  <a:cubicBezTo>
                    <a:pt x="706" y="236"/>
                    <a:pt x="706" y="236"/>
                    <a:pt x="706" y="236"/>
                  </a:cubicBezTo>
                  <a:cubicBezTo>
                    <a:pt x="706" y="236"/>
                    <a:pt x="706" y="236"/>
                    <a:pt x="706" y="236"/>
                  </a:cubicBezTo>
                  <a:cubicBezTo>
                    <a:pt x="698" y="230"/>
                    <a:pt x="689" y="227"/>
                    <a:pt x="678" y="227"/>
                  </a:cubicBezTo>
                  <a:cubicBezTo>
                    <a:pt x="667" y="227"/>
                    <a:pt x="661" y="232"/>
                    <a:pt x="661" y="238"/>
                  </a:cubicBezTo>
                  <a:cubicBezTo>
                    <a:pt x="661" y="246"/>
                    <a:pt x="668" y="248"/>
                    <a:pt x="683" y="252"/>
                  </a:cubicBezTo>
                  <a:close/>
                  <a:moveTo>
                    <a:pt x="772" y="309"/>
                  </a:moveTo>
                  <a:cubicBezTo>
                    <a:pt x="745" y="309"/>
                    <a:pt x="726" y="290"/>
                    <a:pt x="726" y="261"/>
                  </a:cubicBezTo>
                  <a:cubicBezTo>
                    <a:pt x="726" y="232"/>
                    <a:pt x="744" y="212"/>
                    <a:pt x="769" y="212"/>
                  </a:cubicBezTo>
                  <a:cubicBezTo>
                    <a:pt x="794" y="212"/>
                    <a:pt x="807" y="230"/>
                    <a:pt x="807" y="258"/>
                  </a:cubicBezTo>
                  <a:cubicBezTo>
                    <a:pt x="807" y="266"/>
                    <a:pt x="807" y="266"/>
                    <a:pt x="807" y="266"/>
                  </a:cubicBezTo>
                  <a:cubicBezTo>
                    <a:pt x="744" y="266"/>
                    <a:pt x="744" y="266"/>
                    <a:pt x="744" y="266"/>
                  </a:cubicBezTo>
                  <a:cubicBezTo>
                    <a:pt x="746" y="284"/>
                    <a:pt x="758" y="293"/>
                    <a:pt x="774" y="293"/>
                  </a:cubicBezTo>
                  <a:cubicBezTo>
                    <a:pt x="785" y="293"/>
                    <a:pt x="792" y="291"/>
                    <a:pt x="800" y="285"/>
                  </a:cubicBezTo>
                  <a:cubicBezTo>
                    <a:pt x="801" y="285"/>
                    <a:pt x="801" y="285"/>
                    <a:pt x="801" y="285"/>
                  </a:cubicBezTo>
                  <a:cubicBezTo>
                    <a:pt x="801" y="300"/>
                    <a:pt x="801" y="300"/>
                    <a:pt x="801" y="300"/>
                  </a:cubicBezTo>
                  <a:cubicBezTo>
                    <a:pt x="793" y="306"/>
                    <a:pt x="783" y="309"/>
                    <a:pt x="772" y="309"/>
                  </a:cubicBezTo>
                  <a:close/>
                  <a:moveTo>
                    <a:pt x="744" y="251"/>
                  </a:moveTo>
                  <a:cubicBezTo>
                    <a:pt x="791" y="251"/>
                    <a:pt x="791" y="251"/>
                    <a:pt x="791" y="251"/>
                  </a:cubicBezTo>
                  <a:cubicBezTo>
                    <a:pt x="790" y="237"/>
                    <a:pt x="783" y="227"/>
                    <a:pt x="769" y="227"/>
                  </a:cubicBezTo>
                  <a:cubicBezTo>
                    <a:pt x="756" y="227"/>
                    <a:pt x="747" y="237"/>
                    <a:pt x="744" y="2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dirty="0">
                <a:latin typeface="MetricHPE Black" panose="020B0A03030202060203" pitchFamily="34" charset="0"/>
              </a:endParaRPr>
            </a:p>
          </p:txBody>
        </p:sp>
      </p:grpSp>
      <p:sp>
        <p:nvSpPr>
          <p:cNvPr id="15" name="Title 4"/>
          <p:cNvSpPr>
            <a:spLocks noGrp="1"/>
          </p:cNvSpPr>
          <p:nvPr>
            <p:ph type="title" hasCustomPrompt="1"/>
          </p:nvPr>
        </p:nvSpPr>
        <p:spPr>
          <a:xfrm>
            <a:off x="284397" y="1869197"/>
            <a:ext cx="11423555" cy="1905000"/>
          </a:xfrm>
        </p:spPr>
        <p:txBody>
          <a:bodyPr lIns="91440" tIns="91440" rIns="91440" bIns="91440" anchor="b"/>
          <a:lstStyle>
            <a:lvl1pPr>
              <a:lnSpc>
                <a:spcPct val="80000"/>
              </a:lnSpc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</a:t>
            </a:r>
            <a:br>
              <a:rPr lang="en-US" dirty="0"/>
            </a:br>
            <a:r>
              <a:rPr lang="en-US" dirty="0"/>
              <a:t>master title style</a:t>
            </a:r>
            <a:endParaRPr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4397" y="4133088"/>
            <a:ext cx="8229600" cy="438912"/>
          </a:xfrm>
        </p:spPr>
        <p:txBody>
          <a:bodyPr lIns="91440" tIns="91440" rIns="91440" bIns="91440">
            <a:noAutofit/>
          </a:bodyPr>
          <a:lstStyle>
            <a:lvl1pPr marL="0" indent="0" algn="l">
              <a:spcBef>
                <a:spcPts val="0"/>
              </a:spcBef>
              <a:buNone/>
              <a:defRPr sz="3200">
                <a:solidFill>
                  <a:schemeClr val="bg1"/>
                </a:solidFill>
                <a:latin typeface="MetricHPE" panose="020B050303020206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Speaker name and title</a:t>
            </a:r>
            <a:endParaRPr dirty="0"/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84397" y="4577983"/>
            <a:ext cx="5489578" cy="339214"/>
          </a:xfrm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200" baseline="0">
                <a:solidFill>
                  <a:schemeClr val="bg1"/>
                </a:solidFill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lang="en-US" dirty="0"/>
              <a:t>Month day, year</a:t>
            </a:r>
            <a:endParaRPr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379647" y="3890957"/>
            <a:ext cx="530283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3192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84398" y="685800"/>
            <a:ext cx="9106250" cy="3075861"/>
          </a:xfrm>
        </p:spPr>
        <p:txBody>
          <a:bodyPr lIns="91440" anchor="b" anchorCtr="0"/>
          <a:lstStyle>
            <a:lvl1pPr marL="219456" indent="-219456">
              <a:defRPr sz="4600" cap="none" baseline="0"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“Click to add quote here. Type quotation marks before and after text.”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512997" y="3989508"/>
            <a:ext cx="8228011" cy="533400"/>
          </a:xfrm>
        </p:spPr>
        <p:txBody>
          <a:bodyPr lIns="9144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60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FontTx/>
              <a:buNone/>
              <a:defRPr sz="2000"/>
            </a:lvl2pPr>
            <a:lvl3pPr marL="0" indent="0">
              <a:spcBef>
                <a:spcPts val="0"/>
              </a:spcBef>
              <a:buFontTx/>
              <a:buNone/>
              <a:defRPr sz="2000"/>
            </a:lvl3pPr>
            <a:lvl4pPr marL="0" indent="0">
              <a:spcBef>
                <a:spcPts val="0"/>
              </a:spcBef>
              <a:buFontTx/>
              <a:buNone/>
              <a:defRPr sz="2000"/>
            </a:lvl4pPr>
            <a:lvl5pPr marL="0" indent="0">
              <a:spcBef>
                <a:spcPts val="0"/>
              </a:spcBef>
              <a:buFontTx/>
              <a:buNone/>
              <a:defRPr sz="2000"/>
            </a:lvl5pPr>
            <a:lvl6pPr marL="0" indent="0">
              <a:spcBef>
                <a:spcPts val="0"/>
              </a:spcBef>
              <a:buFontTx/>
              <a:buNone/>
              <a:defRPr sz="2000"/>
            </a:lvl6pPr>
            <a:lvl7pPr marL="0" indent="0">
              <a:spcBef>
                <a:spcPts val="0"/>
              </a:spcBef>
              <a:buFontTx/>
              <a:buNone/>
              <a:defRPr sz="2000"/>
            </a:lvl7pPr>
            <a:lvl8pPr marL="0" indent="0">
              <a:spcBef>
                <a:spcPts val="0"/>
              </a:spcBef>
              <a:buFontTx/>
              <a:buNone/>
              <a:defRPr sz="2000"/>
            </a:lvl8pPr>
            <a:lvl9pPr marL="0" indent="0">
              <a:spcBef>
                <a:spcPts val="0"/>
              </a:spcBef>
              <a:buFontTx/>
              <a:buNone/>
              <a:defRPr sz="2000"/>
            </a:lvl9pPr>
          </a:lstStyle>
          <a:p>
            <a:pPr lvl="0"/>
            <a:r>
              <a:rPr lang="en-US" dirty="0"/>
              <a:t>Click to add quoted person’s name, title, company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2345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te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96867C9-FAEA-4AB9-9E4F-5E469CDF0D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4398" y="899032"/>
            <a:ext cx="9148360" cy="2862630"/>
          </a:xfrm>
        </p:spPr>
        <p:txBody>
          <a:bodyPr lIns="91440" anchor="b" anchorCtr="0"/>
          <a:lstStyle>
            <a:lvl1pPr marL="219456" indent="-219456">
              <a:defRPr sz="4600" cap="none" baseline="0"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“Click to add quote here. Type quotation marks before and after text.”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B97CBB38-1E71-4985-B7D1-ACBC191C50D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2997" y="3989508"/>
            <a:ext cx="8228011" cy="533400"/>
          </a:xfrm>
        </p:spPr>
        <p:txBody>
          <a:bodyPr lIns="9144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60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FontTx/>
              <a:buNone/>
              <a:defRPr sz="2000"/>
            </a:lvl2pPr>
            <a:lvl3pPr marL="0" indent="0">
              <a:spcBef>
                <a:spcPts val="0"/>
              </a:spcBef>
              <a:buFontTx/>
              <a:buNone/>
              <a:defRPr sz="2000"/>
            </a:lvl3pPr>
            <a:lvl4pPr marL="0" indent="0">
              <a:spcBef>
                <a:spcPts val="0"/>
              </a:spcBef>
              <a:buFontTx/>
              <a:buNone/>
              <a:defRPr sz="2000"/>
            </a:lvl4pPr>
            <a:lvl5pPr marL="0" indent="0">
              <a:spcBef>
                <a:spcPts val="0"/>
              </a:spcBef>
              <a:buFontTx/>
              <a:buNone/>
              <a:defRPr sz="2000"/>
            </a:lvl5pPr>
            <a:lvl6pPr marL="0" indent="0">
              <a:spcBef>
                <a:spcPts val="0"/>
              </a:spcBef>
              <a:buFontTx/>
              <a:buNone/>
              <a:defRPr sz="2000"/>
            </a:lvl6pPr>
            <a:lvl7pPr marL="0" indent="0">
              <a:spcBef>
                <a:spcPts val="0"/>
              </a:spcBef>
              <a:buFontTx/>
              <a:buNone/>
              <a:defRPr sz="2000"/>
            </a:lvl7pPr>
            <a:lvl8pPr marL="0" indent="0">
              <a:spcBef>
                <a:spcPts val="0"/>
              </a:spcBef>
              <a:buFontTx/>
              <a:buNone/>
              <a:defRPr sz="2000"/>
            </a:lvl8pPr>
            <a:lvl9pPr marL="0" indent="0">
              <a:spcBef>
                <a:spcPts val="0"/>
              </a:spcBef>
              <a:buFontTx/>
              <a:buNone/>
              <a:defRPr sz="2000"/>
            </a:lvl9pPr>
          </a:lstStyle>
          <a:p>
            <a:pPr lvl="0"/>
            <a:r>
              <a:rPr lang="en-US" dirty="0"/>
              <a:t>Click to add quoted person’s name, title, company</a:t>
            </a:r>
          </a:p>
        </p:txBody>
      </p:sp>
    </p:spTree>
    <p:extLst>
      <p:ext uri="{BB962C8B-B14F-4D97-AF65-F5344CB8AC3E}">
        <p14:creationId xmlns:p14="http://schemas.microsoft.com/office/powerpoint/2010/main" val="2969749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285750" y="999160"/>
            <a:ext cx="11525249" cy="5096839"/>
          </a:xfrm>
        </p:spPr>
        <p:txBody>
          <a:bodyPr lIns="91440" rIns="91440"/>
          <a:lstStyle>
            <a:lvl1pPr>
              <a:buClrTx/>
              <a:defRPr>
                <a:latin typeface="MetricHPE" panose="020B0503030202060203" pitchFamily="34" charset="0"/>
              </a:defRPr>
            </a:lvl1pPr>
            <a:lvl2pPr>
              <a:buClrTx/>
              <a:defRPr>
                <a:latin typeface="MetricHPE" panose="020B0503030202060203" pitchFamily="34" charset="0"/>
              </a:defRPr>
            </a:lvl2pPr>
            <a:lvl3pPr>
              <a:buClrTx/>
              <a:defRPr>
                <a:latin typeface="MetricHPE" panose="020B0503030202060203" pitchFamily="34" charset="0"/>
              </a:defRPr>
            </a:lvl3pPr>
            <a:lvl4pPr>
              <a:buClrTx/>
              <a:defRPr>
                <a:latin typeface="MetricHPE" panose="020B0503030202060203" pitchFamily="34" charset="0"/>
              </a:defRPr>
            </a:lvl4pPr>
            <a:lvl5pPr>
              <a:buClrTx/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32753FE-5D9A-4A5E-B0B2-3DAAE2EB35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5291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81746" y="704332"/>
            <a:ext cx="11529254" cy="381000"/>
          </a:xfrm>
        </p:spPr>
        <p:txBody>
          <a:bodyPr vert="horz" lIns="91440" tIns="91440" rIns="91440" bIns="91440" rtlCol="0" anchor="ctr">
            <a:noAutofit/>
          </a:bodyPr>
          <a:lstStyle>
            <a:lvl1pPr marL="0" indent="0">
              <a:buFont typeface="" panose="020B0604020202020204" pitchFamily="34" charset="0"/>
              <a:buNone/>
              <a:defRPr sz="2400" baseline="0" dirty="0"/>
            </a:lvl1pPr>
          </a:lstStyle>
          <a:p>
            <a:pPr marL="182880" lvl="0" indent="-182880">
              <a:spcBef>
                <a:spcPts val="0"/>
              </a:spcBef>
            </a:pPr>
            <a:r>
              <a:rPr lang="en-US" dirty="0"/>
              <a:t>Click to add one-line subtitle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385100" y="118949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281746" y="1344281"/>
            <a:ext cx="11529254" cy="4751719"/>
          </a:xfrm>
        </p:spPr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70D9BB8-8D8D-4F83-B418-E1A6910A3C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0616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Heading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385100" y="118949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288096" y="1733015"/>
            <a:ext cx="11522904" cy="4367541"/>
          </a:xfrm>
        </p:spPr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solidFill>
                  <a:schemeClr val="bg1"/>
                </a:solidFill>
                <a:latin typeface="MetricHPE" panose="020B0503030202060203" pitchFamily="34" charset="0"/>
              </a:defRPr>
            </a:lvl5pPr>
            <a:lvl6pPr>
              <a:buClrTx/>
              <a:defRPr>
                <a:solidFill>
                  <a:schemeClr val="bg1"/>
                </a:solidFill>
              </a:defRPr>
            </a:lvl6pPr>
            <a:lvl7pPr>
              <a:buClrTx/>
              <a:defRPr>
                <a:solidFill>
                  <a:schemeClr val="bg1"/>
                </a:solidFill>
              </a:defRPr>
            </a:lvl7pPr>
            <a:lvl8pPr>
              <a:buClrTx/>
              <a:defRPr>
                <a:solidFill>
                  <a:schemeClr val="bg1"/>
                </a:solidFill>
              </a:defRPr>
            </a:lvl8pPr>
            <a:lvl9pPr>
              <a:buClrTx/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288095" y="1350296"/>
            <a:ext cx="11514137" cy="381000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200" b="1" baseline="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subtitle</a:t>
            </a:r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15C04D0B-D5E2-4F74-B1D6-45E2AEA840C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1746" y="704332"/>
            <a:ext cx="11529254" cy="381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Font typeface="" panose="020B0604020202020204" pitchFamily="34" charset="0"/>
              <a:buNone/>
              <a:defRPr sz="2400" baseline="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subtitle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09EDB93-5BF6-4D1D-9D5F-0E75F455E0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0680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AE54251-B0D2-4947-83BB-BD7F95F3A0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9791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385100" y="118949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11" name="Footer Placeholder 2"/>
          <p:cNvSpPr>
            <a:spLocks noGrp="1"/>
          </p:cNvSpPr>
          <p:nvPr>
            <p:ph type="ftr" sz="quarter" idx="15"/>
          </p:nvPr>
        </p:nvSpPr>
        <p:spPr>
          <a:xfrm>
            <a:off x="7088056" y="6336077"/>
            <a:ext cx="4114800" cy="220717"/>
          </a:xfrm>
        </p:spPr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12" name="Slide Number Placeholder 3"/>
          <p:cNvSpPr>
            <a:spLocks noGrp="1"/>
          </p:cNvSpPr>
          <p:nvPr>
            <p:ph type="sldNum" sz="quarter" idx="16"/>
          </p:nvPr>
        </p:nvSpPr>
        <p:spPr>
          <a:xfrm>
            <a:off x="11202856" y="6301811"/>
            <a:ext cx="684344" cy="365125"/>
          </a:xfrm>
        </p:spPr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2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2"/>
                </a:buBlip>
              </a:pPr>
              <a:t>‹#›</a:t>
            </a:fld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71AE6212-DACF-49FB-929D-2FA8B00CFD7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1746" y="704332"/>
            <a:ext cx="11529254" cy="381000"/>
          </a:xfrm>
        </p:spPr>
        <p:txBody>
          <a:bodyPr vert="horz" lIns="91440" tIns="91440" rIns="91440" bIns="91440" rtlCol="0" anchor="ctr">
            <a:noAutofit/>
          </a:bodyPr>
          <a:lstStyle>
            <a:lvl1pPr marL="0" indent="0">
              <a:buNone/>
              <a:defRPr sz="2400" baseline="0" dirty="0"/>
            </a:lvl1pPr>
          </a:lstStyle>
          <a:p>
            <a:pPr marL="182880" lvl="0" indent="-182880">
              <a:spcBef>
                <a:spcPts val="0"/>
              </a:spcBef>
            </a:pPr>
            <a:r>
              <a:rPr dirty="0"/>
              <a:t>Click to add one-line subtitle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391D03-EF6B-45A2-9268-5A807C7AE7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9388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2"/>
          <p:cNvSpPr>
            <a:spLocks noGrp="1"/>
          </p:cNvSpPr>
          <p:nvPr>
            <p:ph type="ftr" sz="quarter" idx="15"/>
          </p:nvPr>
        </p:nvSpPr>
        <p:spPr>
          <a:xfrm>
            <a:off x="7088056" y="6336077"/>
            <a:ext cx="4114800" cy="220717"/>
          </a:xfrm>
        </p:spPr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6"/>
          </p:nvPr>
        </p:nvSpPr>
        <p:spPr>
          <a:xfrm>
            <a:off x="11202856" y="6301811"/>
            <a:ext cx="684344" cy="365125"/>
          </a:xfrm>
        </p:spPr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2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2"/>
                </a:buBlip>
              </a:pPr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925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7"/>
          </p:nvPr>
        </p:nvSpPr>
        <p:spPr>
          <a:xfrm>
            <a:off x="283500" y="995363"/>
            <a:ext cx="5523992" cy="5100637"/>
          </a:xfrm>
          <a:ln>
            <a:noFill/>
            <a:miter lim="800000"/>
          </a:ln>
        </p:spPr>
        <p:txBody>
          <a:bodyPr lIns="91440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14"/>
          <p:cNvSpPr>
            <a:spLocks noGrp="1"/>
          </p:cNvSpPr>
          <p:nvPr>
            <p:ph sz="quarter" idx="18"/>
          </p:nvPr>
        </p:nvSpPr>
        <p:spPr>
          <a:xfrm>
            <a:off x="6287008" y="995363"/>
            <a:ext cx="5523992" cy="5100637"/>
          </a:xfrm>
          <a:ln>
            <a:noFill/>
            <a:miter lim="800000"/>
          </a:ln>
        </p:spPr>
        <p:txBody>
          <a:bodyPr lIns="91440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F818B02-6D3B-4B21-898C-712990E979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3249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and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22" name="Content Placeholder 14"/>
          <p:cNvSpPr>
            <a:spLocks noGrp="1"/>
          </p:cNvSpPr>
          <p:nvPr>
            <p:ph sz="quarter" idx="17"/>
          </p:nvPr>
        </p:nvSpPr>
        <p:spPr>
          <a:xfrm>
            <a:off x="283500" y="1376363"/>
            <a:ext cx="5518586" cy="4719637"/>
          </a:xfrm>
          <a:ln>
            <a:noFill/>
            <a:miter lim="800000"/>
          </a:ln>
        </p:spPr>
        <p:txBody>
          <a:bodyPr lIns="91440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4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288095" y="995363"/>
            <a:ext cx="5513908" cy="381000"/>
          </a:xfrm>
          <a:ln>
            <a:noFill/>
            <a:miter lim="800000"/>
          </a:ln>
        </p:spPr>
        <p:txBody>
          <a:bodyPr lIns="91440">
            <a:noAutofit/>
          </a:bodyPr>
          <a:lstStyle>
            <a:lvl1pPr marL="0" indent="0">
              <a:spcBef>
                <a:spcPts val="0"/>
              </a:spcBef>
              <a:buNone/>
              <a:defRPr sz="2200" b="1" baseline="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</a:t>
            </a:r>
            <a:r>
              <a:rPr lang="en-US" dirty="0"/>
              <a:t>heading</a:t>
            </a:r>
            <a:endParaRPr dirty="0"/>
          </a:p>
        </p:txBody>
      </p:sp>
      <p:sp>
        <p:nvSpPr>
          <p:cNvPr id="25" name="Content Placeholder 14"/>
          <p:cNvSpPr>
            <a:spLocks noGrp="1"/>
          </p:cNvSpPr>
          <p:nvPr>
            <p:ph sz="quarter" idx="20"/>
          </p:nvPr>
        </p:nvSpPr>
        <p:spPr>
          <a:xfrm>
            <a:off x="6292414" y="1376363"/>
            <a:ext cx="5518586" cy="4719637"/>
          </a:xfrm>
          <a:ln>
            <a:noFill/>
            <a:miter lim="800000"/>
          </a:ln>
        </p:spPr>
        <p:txBody>
          <a:bodyPr lIns="91440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6297009" y="995363"/>
            <a:ext cx="5513908" cy="381000"/>
          </a:xfrm>
          <a:ln>
            <a:noFill/>
            <a:miter lim="800000"/>
          </a:ln>
        </p:spPr>
        <p:txBody>
          <a:bodyPr lIns="91440">
            <a:noAutofit/>
          </a:bodyPr>
          <a:lstStyle>
            <a:lvl1pPr marL="0" indent="0">
              <a:spcBef>
                <a:spcPts val="0"/>
              </a:spcBef>
              <a:buNone/>
              <a:defRPr sz="2200" b="1" baseline="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</a:t>
            </a:r>
            <a:r>
              <a:rPr lang="en-US" dirty="0"/>
              <a:t>heading</a:t>
            </a:r>
            <a:endParaRPr dirty="0"/>
          </a:p>
        </p:txBody>
      </p:sp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3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3A8584B-E718-4F58-9AF1-BDBF5AD7FF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2981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 with Dark Pictu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>
            <a:grpSpLocks noChangeAspect="1"/>
          </p:cNvGrpSpPr>
          <p:nvPr userDrawn="1"/>
        </p:nvGrpSpPr>
        <p:grpSpPr>
          <a:xfrm>
            <a:off x="393523" y="381956"/>
            <a:ext cx="2218745" cy="893759"/>
            <a:chOff x="3578225" y="1146175"/>
            <a:chExt cx="5038725" cy="2111375"/>
          </a:xfrm>
        </p:grpSpPr>
        <p:sp>
          <p:nvSpPr>
            <p:cNvPr id="13" name="Freeform 5"/>
            <p:cNvSpPr>
              <a:spLocks noEditPoints="1"/>
            </p:cNvSpPr>
            <p:nvPr/>
          </p:nvSpPr>
          <p:spPr bwMode="auto">
            <a:xfrm>
              <a:off x="3578225" y="1146175"/>
              <a:ext cx="1725613" cy="498475"/>
            </a:xfrm>
            <a:custGeom>
              <a:avLst/>
              <a:gdLst>
                <a:gd name="T0" fmla="*/ 0 w 1087"/>
                <a:gd name="T1" fmla="*/ 0 h 314"/>
                <a:gd name="T2" fmla="*/ 0 w 1087"/>
                <a:gd name="T3" fmla="*/ 314 h 314"/>
                <a:gd name="T4" fmla="*/ 0 w 1087"/>
                <a:gd name="T5" fmla="*/ 314 h 314"/>
                <a:gd name="T6" fmla="*/ 1087 w 1087"/>
                <a:gd name="T7" fmla="*/ 314 h 314"/>
                <a:gd name="T8" fmla="*/ 1087 w 1087"/>
                <a:gd name="T9" fmla="*/ 0 h 314"/>
                <a:gd name="T10" fmla="*/ 0 w 1087"/>
                <a:gd name="T11" fmla="*/ 0 h 314"/>
                <a:gd name="T12" fmla="*/ 1018 w 1087"/>
                <a:gd name="T13" fmla="*/ 245 h 314"/>
                <a:gd name="T14" fmla="*/ 69 w 1087"/>
                <a:gd name="T15" fmla="*/ 245 h 314"/>
                <a:gd name="T16" fmla="*/ 69 w 1087"/>
                <a:gd name="T17" fmla="*/ 69 h 314"/>
                <a:gd name="T18" fmla="*/ 1018 w 1087"/>
                <a:gd name="T19" fmla="*/ 69 h 314"/>
                <a:gd name="T20" fmla="*/ 1018 w 1087"/>
                <a:gd name="T21" fmla="*/ 245 h 314"/>
                <a:gd name="T22" fmla="*/ 1018 w 1087"/>
                <a:gd name="T23" fmla="*/ 245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87" h="314">
                  <a:moveTo>
                    <a:pt x="0" y="0"/>
                  </a:moveTo>
                  <a:lnTo>
                    <a:pt x="0" y="314"/>
                  </a:lnTo>
                  <a:lnTo>
                    <a:pt x="0" y="314"/>
                  </a:lnTo>
                  <a:lnTo>
                    <a:pt x="1087" y="314"/>
                  </a:lnTo>
                  <a:lnTo>
                    <a:pt x="1087" y="0"/>
                  </a:lnTo>
                  <a:lnTo>
                    <a:pt x="0" y="0"/>
                  </a:lnTo>
                  <a:close/>
                  <a:moveTo>
                    <a:pt x="1018" y="245"/>
                  </a:moveTo>
                  <a:lnTo>
                    <a:pt x="69" y="245"/>
                  </a:lnTo>
                  <a:lnTo>
                    <a:pt x="69" y="69"/>
                  </a:lnTo>
                  <a:lnTo>
                    <a:pt x="1018" y="69"/>
                  </a:lnTo>
                  <a:lnTo>
                    <a:pt x="1018" y="245"/>
                  </a:lnTo>
                  <a:lnTo>
                    <a:pt x="1018" y="245"/>
                  </a:lnTo>
                  <a:close/>
                </a:path>
              </a:pathLst>
            </a:custGeom>
            <a:solidFill>
              <a:srgbClr val="00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dirty="0">
                <a:latin typeface="MetricHPE Black" panose="020B0A03030202060203" pitchFamily="34" charset="0"/>
              </a:endParaRPr>
            </a:p>
          </p:txBody>
        </p:sp>
        <p:sp>
          <p:nvSpPr>
            <p:cNvPr id="14" name="Freeform 6"/>
            <p:cNvSpPr>
              <a:spLocks noEditPoints="1"/>
            </p:cNvSpPr>
            <p:nvPr/>
          </p:nvSpPr>
          <p:spPr bwMode="auto">
            <a:xfrm>
              <a:off x="3578225" y="1968501"/>
              <a:ext cx="5038725" cy="1289049"/>
            </a:xfrm>
            <a:custGeom>
              <a:avLst/>
              <a:gdLst>
                <a:gd name="T0" fmla="*/ 80 w 1341"/>
                <a:gd name="T1" fmla="*/ 52 h 342"/>
                <a:gd name="T2" fmla="*/ 29 w 1341"/>
                <a:gd name="T3" fmla="*/ 77 h 342"/>
                <a:gd name="T4" fmla="*/ 212 w 1341"/>
                <a:gd name="T5" fmla="*/ 93 h 342"/>
                <a:gd name="T6" fmla="*/ 174 w 1341"/>
                <a:gd name="T7" fmla="*/ 134 h 342"/>
                <a:gd name="T8" fmla="*/ 272 w 1341"/>
                <a:gd name="T9" fmla="*/ 132 h 342"/>
                <a:gd name="T10" fmla="*/ 276 w 1341"/>
                <a:gd name="T11" fmla="*/ 38 h 342"/>
                <a:gd name="T12" fmla="*/ 327 w 1341"/>
                <a:gd name="T13" fmla="*/ 132 h 342"/>
                <a:gd name="T14" fmla="*/ 398 w 1341"/>
                <a:gd name="T15" fmla="*/ 0 h 342"/>
                <a:gd name="T16" fmla="*/ 402 w 1341"/>
                <a:gd name="T17" fmla="*/ 134 h 342"/>
                <a:gd name="T18" fmla="*/ 448 w 1341"/>
                <a:gd name="T19" fmla="*/ 93 h 342"/>
                <a:gd name="T20" fmla="*/ 448 w 1341"/>
                <a:gd name="T21" fmla="*/ 74 h 342"/>
                <a:gd name="T22" fmla="*/ 642 w 1341"/>
                <a:gd name="T23" fmla="*/ 60 h 342"/>
                <a:gd name="T24" fmla="*/ 642 w 1341"/>
                <a:gd name="T25" fmla="*/ 131 h 342"/>
                <a:gd name="T26" fmla="*/ 570 w 1341"/>
                <a:gd name="T27" fmla="*/ 111 h 342"/>
                <a:gd name="T28" fmla="*/ 530 w 1341"/>
                <a:gd name="T29" fmla="*/ 60 h 342"/>
                <a:gd name="T30" fmla="*/ 558 w 1341"/>
                <a:gd name="T31" fmla="*/ 38 h 342"/>
                <a:gd name="T32" fmla="*/ 738 w 1341"/>
                <a:gd name="T33" fmla="*/ 89 h 342"/>
                <a:gd name="T34" fmla="*/ 787 w 1341"/>
                <a:gd name="T35" fmla="*/ 45 h 342"/>
                <a:gd name="T36" fmla="*/ 736 w 1341"/>
                <a:gd name="T37" fmla="*/ 65 h 342"/>
                <a:gd name="T38" fmla="*/ 848 w 1341"/>
                <a:gd name="T39" fmla="*/ 73 h 342"/>
                <a:gd name="T40" fmla="*/ 876 w 1341"/>
                <a:gd name="T41" fmla="*/ 73 h 342"/>
                <a:gd name="T42" fmla="*/ 833 w 1341"/>
                <a:gd name="T43" fmla="*/ 91 h 342"/>
                <a:gd name="T44" fmla="*/ 965 w 1341"/>
                <a:gd name="T45" fmla="*/ 43 h 342"/>
                <a:gd name="T46" fmla="*/ 964 w 1341"/>
                <a:gd name="T47" fmla="*/ 103 h 342"/>
                <a:gd name="T48" fmla="*/ 1010 w 1341"/>
                <a:gd name="T49" fmla="*/ 132 h 342"/>
                <a:gd name="T50" fmla="*/ 1070 w 1341"/>
                <a:gd name="T51" fmla="*/ 38 h 342"/>
                <a:gd name="T52" fmla="*/ 1010 w 1341"/>
                <a:gd name="T53" fmla="*/ 89 h 342"/>
                <a:gd name="T54" fmla="*/ 1133 w 1341"/>
                <a:gd name="T55" fmla="*/ 73 h 342"/>
                <a:gd name="T56" fmla="*/ 1160 w 1341"/>
                <a:gd name="T57" fmla="*/ 73 h 342"/>
                <a:gd name="T58" fmla="*/ 1117 w 1341"/>
                <a:gd name="T59" fmla="*/ 91 h 342"/>
                <a:gd name="T60" fmla="*/ 1239 w 1341"/>
                <a:gd name="T61" fmla="*/ 39 h 342"/>
                <a:gd name="T62" fmla="*/ 1180 w 1341"/>
                <a:gd name="T63" fmla="*/ 132 h 342"/>
                <a:gd name="T64" fmla="*/ 1246 w 1341"/>
                <a:gd name="T65" fmla="*/ 85 h 342"/>
                <a:gd name="T66" fmla="*/ 1314 w 1341"/>
                <a:gd name="T67" fmla="*/ 132 h 342"/>
                <a:gd name="T68" fmla="*/ 1295 w 1341"/>
                <a:gd name="T69" fmla="*/ 110 h 342"/>
                <a:gd name="T70" fmla="*/ 18 w 1341"/>
                <a:gd name="T71" fmla="*/ 231 h 342"/>
                <a:gd name="T72" fmla="*/ 81 w 1341"/>
                <a:gd name="T73" fmla="*/ 307 h 342"/>
                <a:gd name="T74" fmla="*/ 164 w 1341"/>
                <a:gd name="T75" fmla="*/ 307 h 342"/>
                <a:gd name="T76" fmla="*/ 103 w 1341"/>
                <a:gd name="T77" fmla="*/ 214 h 342"/>
                <a:gd name="T78" fmla="*/ 252 w 1341"/>
                <a:gd name="T79" fmla="*/ 229 h 342"/>
                <a:gd name="T80" fmla="*/ 252 w 1341"/>
                <a:gd name="T81" fmla="*/ 307 h 342"/>
                <a:gd name="T82" fmla="*/ 211 w 1341"/>
                <a:gd name="T83" fmla="*/ 214 h 342"/>
                <a:gd name="T84" fmla="*/ 305 w 1341"/>
                <a:gd name="T85" fmla="*/ 212 h 342"/>
                <a:gd name="T86" fmla="*/ 338 w 1341"/>
                <a:gd name="T87" fmla="*/ 285 h 342"/>
                <a:gd name="T88" fmla="*/ 281 w 1341"/>
                <a:gd name="T89" fmla="*/ 251 h 342"/>
                <a:gd name="T90" fmla="*/ 403 w 1341"/>
                <a:gd name="T91" fmla="*/ 229 h 342"/>
                <a:gd name="T92" fmla="*/ 382 w 1341"/>
                <a:gd name="T93" fmla="*/ 228 h 342"/>
                <a:gd name="T94" fmla="*/ 430 w 1341"/>
                <a:gd name="T95" fmla="*/ 342 h 342"/>
                <a:gd name="T96" fmla="*/ 498 w 1341"/>
                <a:gd name="T97" fmla="*/ 260 h 342"/>
                <a:gd name="T98" fmla="*/ 577 w 1341"/>
                <a:gd name="T99" fmla="*/ 212 h 342"/>
                <a:gd name="T100" fmla="*/ 554 w 1341"/>
                <a:gd name="T101" fmla="*/ 307 h 342"/>
                <a:gd name="T102" fmla="*/ 623 w 1341"/>
                <a:gd name="T103" fmla="*/ 187 h 342"/>
                <a:gd name="T104" fmla="*/ 621 w 1341"/>
                <a:gd name="T105" fmla="*/ 307 h 342"/>
                <a:gd name="T106" fmla="*/ 644 w 1341"/>
                <a:gd name="T107" fmla="*/ 300 h 342"/>
                <a:gd name="T108" fmla="*/ 644 w 1341"/>
                <a:gd name="T109" fmla="*/ 240 h 342"/>
                <a:gd name="T110" fmla="*/ 661 w 1341"/>
                <a:gd name="T111" fmla="*/ 238 h 342"/>
                <a:gd name="T112" fmla="*/ 807 w 1341"/>
                <a:gd name="T113" fmla="*/ 266 h 342"/>
                <a:gd name="T114" fmla="*/ 772 w 1341"/>
                <a:gd name="T115" fmla="*/ 309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41" h="342">
                  <a:moveTo>
                    <a:pt x="29" y="132"/>
                  </a:moveTo>
                  <a:cubicBezTo>
                    <a:pt x="0" y="132"/>
                    <a:pt x="0" y="132"/>
                    <a:pt x="0" y="1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29" y="77"/>
                    <a:pt x="29" y="77"/>
                    <a:pt x="29" y="77"/>
                  </a:cubicBezTo>
                  <a:lnTo>
                    <a:pt x="29" y="132"/>
                  </a:lnTo>
                  <a:close/>
                  <a:moveTo>
                    <a:pt x="174" y="134"/>
                  </a:moveTo>
                  <a:cubicBezTo>
                    <a:pt x="145" y="134"/>
                    <a:pt x="125" y="116"/>
                    <a:pt x="125" y="85"/>
                  </a:cubicBezTo>
                  <a:cubicBezTo>
                    <a:pt x="125" y="56"/>
                    <a:pt x="144" y="36"/>
                    <a:pt x="170" y="36"/>
                  </a:cubicBezTo>
                  <a:cubicBezTo>
                    <a:pt x="198" y="36"/>
                    <a:pt x="212" y="55"/>
                    <a:pt x="212" y="83"/>
                  </a:cubicBezTo>
                  <a:cubicBezTo>
                    <a:pt x="212" y="93"/>
                    <a:pt x="212" y="93"/>
                    <a:pt x="212" y="93"/>
                  </a:cubicBezTo>
                  <a:cubicBezTo>
                    <a:pt x="152" y="93"/>
                    <a:pt x="152" y="93"/>
                    <a:pt x="152" y="93"/>
                  </a:cubicBezTo>
                  <a:cubicBezTo>
                    <a:pt x="155" y="108"/>
                    <a:pt x="167" y="112"/>
                    <a:pt x="178" y="112"/>
                  </a:cubicBezTo>
                  <a:cubicBezTo>
                    <a:pt x="188" y="112"/>
                    <a:pt x="195" y="110"/>
                    <a:pt x="204" y="104"/>
                  </a:cubicBezTo>
                  <a:cubicBezTo>
                    <a:pt x="205" y="104"/>
                    <a:pt x="205" y="104"/>
                    <a:pt x="205" y="104"/>
                  </a:cubicBezTo>
                  <a:cubicBezTo>
                    <a:pt x="205" y="126"/>
                    <a:pt x="205" y="126"/>
                    <a:pt x="205" y="126"/>
                  </a:cubicBezTo>
                  <a:cubicBezTo>
                    <a:pt x="198" y="131"/>
                    <a:pt x="187" y="134"/>
                    <a:pt x="174" y="134"/>
                  </a:cubicBezTo>
                  <a:close/>
                  <a:moveTo>
                    <a:pt x="152" y="74"/>
                  </a:moveTo>
                  <a:cubicBezTo>
                    <a:pt x="186" y="74"/>
                    <a:pt x="186" y="74"/>
                    <a:pt x="186" y="74"/>
                  </a:cubicBezTo>
                  <a:cubicBezTo>
                    <a:pt x="186" y="64"/>
                    <a:pt x="182" y="58"/>
                    <a:pt x="170" y="58"/>
                  </a:cubicBezTo>
                  <a:cubicBezTo>
                    <a:pt x="162" y="58"/>
                    <a:pt x="155" y="61"/>
                    <a:pt x="152" y="74"/>
                  </a:cubicBezTo>
                  <a:close/>
                  <a:moveTo>
                    <a:pt x="287" y="77"/>
                  </a:moveTo>
                  <a:cubicBezTo>
                    <a:pt x="272" y="132"/>
                    <a:pt x="272" y="132"/>
                    <a:pt x="272" y="132"/>
                  </a:cubicBezTo>
                  <a:cubicBezTo>
                    <a:pt x="247" y="132"/>
                    <a:pt x="247" y="132"/>
                    <a:pt x="247" y="132"/>
                  </a:cubicBezTo>
                  <a:cubicBezTo>
                    <a:pt x="218" y="39"/>
                    <a:pt x="218" y="39"/>
                    <a:pt x="218" y="39"/>
                  </a:cubicBezTo>
                  <a:cubicBezTo>
                    <a:pt x="218" y="38"/>
                    <a:pt x="218" y="38"/>
                    <a:pt x="218" y="38"/>
                  </a:cubicBezTo>
                  <a:cubicBezTo>
                    <a:pt x="246" y="38"/>
                    <a:pt x="246" y="38"/>
                    <a:pt x="246" y="38"/>
                  </a:cubicBezTo>
                  <a:cubicBezTo>
                    <a:pt x="261" y="93"/>
                    <a:pt x="261" y="93"/>
                    <a:pt x="261" y="93"/>
                  </a:cubicBezTo>
                  <a:cubicBezTo>
                    <a:pt x="276" y="38"/>
                    <a:pt x="276" y="38"/>
                    <a:pt x="276" y="38"/>
                  </a:cubicBezTo>
                  <a:cubicBezTo>
                    <a:pt x="298" y="38"/>
                    <a:pt x="298" y="38"/>
                    <a:pt x="298" y="38"/>
                  </a:cubicBezTo>
                  <a:cubicBezTo>
                    <a:pt x="313" y="93"/>
                    <a:pt x="313" y="93"/>
                    <a:pt x="313" y="93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55" y="38"/>
                    <a:pt x="355" y="38"/>
                    <a:pt x="355" y="38"/>
                  </a:cubicBezTo>
                  <a:cubicBezTo>
                    <a:pt x="355" y="39"/>
                    <a:pt x="355" y="39"/>
                    <a:pt x="355" y="39"/>
                  </a:cubicBezTo>
                  <a:cubicBezTo>
                    <a:pt x="327" y="132"/>
                    <a:pt x="327" y="132"/>
                    <a:pt x="327" y="132"/>
                  </a:cubicBezTo>
                  <a:cubicBezTo>
                    <a:pt x="302" y="132"/>
                    <a:pt x="302" y="132"/>
                    <a:pt x="302" y="132"/>
                  </a:cubicBezTo>
                  <a:lnTo>
                    <a:pt x="287" y="77"/>
                  </a:lnTo>
                  <a:close/>
                  <a:moveTo>
                    <a:pt x="402" y="134"/>
                  </a:moveTo>
                  <a:cubicBezTo>
                    <a:pt x="379" y="134"/>
                    <a:pt x="370" y="125"/>
                    <a:pt x="370" y="104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98" y="0"/>
                    <a:pt x="398" y="0"/>
                    <a:pt x="398" y="0"/>
                  </a:cubicBezTo>
                  <a:cubicBezTo>
                    <a:pt x="398" y="102"/>
                    <a:pt x="398" y="102"/>
                    <a:pt x="398" y="102"/>
                  </a:cubicBezTo>
                  <a:cubicBezTo>
                    <a:pt x="398" y="108"/>
                    <a:pt x="400" y="111"/>
                    <a:pt x="406" y="111"/>
                  </a:cubicBezTo>
                  <a:cubicBezTo>
                    <a:pt x="408" y="111"/>
                    <a:pt x="410" y="110"/>
                    <a:pt x="412" y="109"/>
                  </a:cubicBezTo>
                  <a:cubicBezTo>
                    <a:pt x="413" y="109"/>
                    <a:pt x="413" y="109"/>
                    <a:pt x="413" y="109"/>
                  </a:cubicBezTo>
                  <a:cubicBezTo>
                    <a:pt x="413" y="132"/>
                    <a:pt x="413" y="132"/>
                    <a:pt x="413" y="132"/>
                  </a:cubicBezTo>
                  <a:cubicBezTo>
                    <a:pt x="410" y="133"/>
                    <a:pt x="406" y="134"/>
                    <a:pt x="402" y="134"/>
                  </a:cubicBezTo>
                  <a:close/>
                  <a:moveTo>
                    <a:pt x="469" y="134"/>
                  </a:moveTo>
                  <a:cubicBezTo>
                    <a:pt x="440" y="134"/>
                    <a:pt x="420" y="116"/>
                    <a:pt x="420" y="85"/>
                  </a:cubicBezTo>
                  <a:cubicBezTo>
                    <a:pt x="420" y="56"/>
                    <a:pt x="440" y="36"/>
                    <a:pt x="465" y="36"/>
                  </a:cubicBezTo>
                  <a:cubicBezTo>
                    <a:pt x="494" y="36"/>
                    <a:pt x="507" y="55"/>
                    <a:pt x="507" y="83"/>
                  </a:cubicBezTo>
                  <a:cubicBezTo>
                    <a:pt x="507" y="93"/>
                    <a:pt x="507" y="93"/>
                    <a:pt x="507" y="93"/>
                  </a:cubicBezTo>
                  <a:cubicBezTo>
                    <a:pt x="448" y="93"/>
                    <a:pt x="448" y="93"/>
                    <a:pt x="448" y="93"/>
                  </a:cubicBezTo>
                  <a:cubicBezTo>
                    <a:pt x="451" y="108"/>
                    <a:pt x="462" y="112"/>
                    <a:pt x="474" y="112"/>
                  </a:cubicBezTo>
                  <a:cubicBezTo>
                    <a:pt x="484" y="112"/>
                    <a:pt x="491" y="110"/>
                    <a:pt x="500" y="104"/>
                  </a:cubicBezTo>
                  <a:cubicBezTo>
                    <a:pt x="501" y="104"/>
                    <a:pt x="501" y="104"/>
                    <a:pt x="501" y="104"/>
                  </a:cubicBezTo>
                  <a:cubicBezTo>
                    <a:pt x="501" y="126"/>
                    <a:pt x="501" y="126"/>
                    <a:pt x="501" y="126"/>
                  </a:cubicBezTo>
                  <a:cubicBezTo>
                    <a:pt x="493" y="131"/>
                    <a:pt x="482" y="134"/>
                    <a:pt x="469" y="134"/>
                  </a:cubicBezTo>
                  <a:close/>
                  <a:moveTo>
                    <a:pt x="448" y="74"/>
                  </a:moveTo>
                  <a:cubicBezTo>
                    <a:pt x="482" y="74"/>
                    <a:pt x="482" y="74"/>
                    <a:pt x="482" y="74"/>
                  </a:cubicBezTo>
                  <a:cubicBezTo>
                    <a:pt x="481" y="64"/>
                    <a:pt x="477" y="58"/>
                    <a:pt x="466" y="58"/>
                  </a:cubicBezTo>
                  <a:cubicBezTo>
                    <a:pt x="457" y="58"/>
                    <a:pt x="450" y="61"/>
                    <a:pt x="448" y="74"/>
                  </a:cubicBezTo>
                  <a:close/>
                  <a:moveTo>
                    <a:pt x="622" y="38"/>
                  </a:moveTo>
                  <a:cubicBezTo>
                    <a:pt x="642" y="38"/>
                    <a:pt x="642" y="38"/>
                    <a:pt x="642" y="38"/>
                  </a:cubicBezTo>
                  <a:cubicBezTo>
                    <a:pt x="642" y="60"/>
                    <a:pt x="642" y="60"/>
                    <a:pt x="642" y="60"/>
                  </a:cubicBezTo>
                  <a:cubicBezTo>
                    <a:pt x="622" y="60"/>
                    <a:pt x="622" y="60"/>
                    <a:pt x="622" y="60"/>
                  </a:cubicBezTo>
                  <a:cubicBezTo>
                    <a:pt x="622" y="99"/>
                    <a:pt x="622" y="99"/>
                    <a:pt x="622" y="99"/>
                  </a:cubicBezTo>
                  <a:cubicBezTo>
                    <a:pt x="622" y="107"/>
                    <a:pt x="625" y="111"/>
                    <a:pt x="633" y="111"/>
                  </a:cubicBezTo>
                  <a:cubicBezTo>
                    <a:pt x="636" y="111"/>
                    <a:pt x="639" y="110"/>
                    <a:pt x="642" y="109"/>
                  </a:cubicBezTo>
                  <a:cubicBezTo>
                    <a:pt x="642" y="109"/>
                    <a:pt x="642" y="109"/>
                    <a:pt x="642" y="109"/>
                  </a:cubicBezTo>
                  <a:cubicBezTo>
                    <a:pt x="642" y="131"/>
                    <a:pt x="642" y="131"/>
                    <a:pt x="642" y="131"/>
                  </a:cubicBezTo>
                  <a:cubicBezTo>
                    <a:pt x="639" y="132"/>
                    <a:pt x="633" y="134"/>
                    <a:pt x="625" y="134"/>
                  </a:cubicBezTo>
                  <a:cubicBezTo>
                    <a:pt x="603" y="134"/>
                    <a:pt x="594" y="124"/>
                    <a:pt x="594" y="100"/>
                  </a:cubicBezTo>
                  <a:cubicBezTo>
                    <a:pt x="594" y="60"/>
                    <a:pt x="594" y="60"/>
                    <a:pt x="594" y="60"/>
                  </a:cubicBezTo>
                  <a:cubicBezTo>
                    <a:pt x="558" y="60"/>
                    <a:pt x="558" y="60"/>
                    <a:pt x="558" y="60"/>
                  </a:cubicBezTo>
                  <a:cubicBezTo>
                    <a:pt x="558" y="99"/>
                    <a:pt x="558" y="99"/>
                    <a:pt x="558" y="99"/>
                  </a:cubicBezTo>
                  <a:cubicBezTo>
                    <a:pt x="558" y="107"/>
                    <a:pt x="561" y="111"/>
                    <a:pt x="570" y="111"/>
                  </a:cubicBezTo>
                  <a:cubicBezTo>
                    <a:pt x="572" y="111"/>
                    <a:pt x="575" y="110"/>
                    <a:pt x="578" y="109"/>
                  </a:cubicBezTo>
                  <a:cubicBezTo>
                    <a:pt x="579" y="109"/>
                    <a:pt x="579" y="109"/>
                    <a:pt x="579" y="109"/>
                  </a:cubicBezTo>
                  <a:cubicBezTo>
                    <a:pt x="579" y="131"/>
                    <a:pt x="579" y="131"/>
                    <a:pt x="579" y="131"/>
                  </a:cubicBezTo>
                  <a:cubicBezTo>
                    <a:pt x="575" y="132"/>
                    <a:pt x="570" y="134"/>
                    <a:pt x="562" y="134"/>
                  </a:cubicBezTo>
                  <a:cubicBezTo>
                    <a:pt x="539" y="134"/>
                    <a:pt x="530" y="124"/>
                    <a:pt x="530" y="100"/>
                  </a:cubicBezTo>
                  <a:cubicBezTo>
                    <a:pt x="530" y="60"/>
                    <a:pt x="530" y="60"/>
                    <a:pt x="530" y="60"/>
                  </a:cubicBezTo>
                  <a:cubicBezTo>
                    <a:pt x="516" y="60"/>
                    <a:pt x="516" y="60"/>
                    <a:pt x="516" y="60"/>
                  </a:cubicBezTo>
                  <a:cubicBezTo>
                    <a:pt x="516" y="38"/>
                    <a:pt x="516" y="38"/>
                    <a:pt x="516" y="38"/>
                  </a:cubicBezTo>
                  <a:cubicBezTo>
                    <a:pt x="530" y="38"/>
                    <a:pt x="530" y="38"/>
                    <a:pt x="530" y="38"/>
                  </a:cubicBezTo>
                  <a:cubicBezTo>
                    <a:pt x="530" y="12"/>
                    <a:pt x="530" y="12"/>
                    <a:pt x="530" y="12"/>
                  </a:cubicBezTo>
                  <a:cubicBezTo>
                    <a:pt x="558" y="12"/>
                    <a:pt x="558" y="12"/>
                    <a:pt x="558" y="12"/>
                  </a:cubicBezTo>
                  <a:cubicBezTo>
                    <a:pt x="558" y="38"/>
                    <a:pt x="558" y="38"/>
                    <a:pt x="558" y="38"/>
                  </a:cubicBezTo>
                  <a:cubicBezTo>
                    <a:pt x="594" y="38"/>
                    <a:pt x="594" y="38"/>
                    <a:pt x="594" y="38"/>
                  </a:cubicBezTo>
                  <a:cubicBezTo>
                    <a:pt x="594" y="12"/>
                    <a:pt x="594" y="12"/>
                    <a:pt x="594" y="12"/>
                  </a:cubicBezTo>
                  <a:cubicBezTo>
                    <a:pt x="622" y="12"/>
                    <a:pt x="622" y="12"/>
                    <a:pt x="622" y="12"/>
                  </a:cubicBezTo>
                  <a:cubicBezTo>
                    <a:pt x="622" y="38"/>
                    <a:pt x="622" y="38"/>
                    <a:pt x="622" y="38"/>
                  </a:cubicBezTo>
                  <a:close/>
                  <a:moveTo>
                    <a:pt x="787" y="45"/>
                  </a:moveTo>
                  <a:cubicBezTo>
                    <a:pt x="787" y="73"/>
                    <a:pt x="768" y="89"/>
                    <a:pt x="738" y="89"/>
                  </a:cubicBezTo>
                  <a:cubicBezTo>
                    <a:pt x="718" y="89"/>
                    <a:pt x="718" y="89"/>
                    <a:pt x="718" y="89"/>
                  </a:cubicBezTo>
                  <a:cubicBezTo>
                    <a:pt x="718" y="132"/>
                    <a:pt x="718" y="132"/>
                    <a:pt x="718" y="132"/>
                  </a:cubicBezTo>
                  <a:cubicBezTo>
                    <a:pt x="689" y="132"/>
                    <a:pt x="689" y="132"/>
                    <a:pt x="689" y="132"/>
                  </a:cubicBezTo>
                  <a:cubicBezTo>
                    <a:pt x="689" y="0"/>
                    <a:pt x="689" y="0"/>
                    <a:pt x="689" y="0"/>
                  </a:cubicBezTo>
                  <a:cubicBezTo>
                    <a:pt x="738" y="0"/>
                    <a:pt x="738" y="0"/>
                    <a:pt x="738" y="0"/>
                  </a:cubicBezTo>
                  <a:cubicBezTo>
                    <a:pt x="768" y="0"/>
                    <a:pt x="787" y="16"/>
                    <a:pt x="787" y="45"/>
                  </a:cubicBezTo>
                  <a:close/>
                  <a:moveTo>
                    <a:pt x="736" y="65"/>
                  </a:moveTo>
                  <a:cubicBezTo>
                    <a:pt x="751" y="65"/>
                    <a:pt x="758" y="57"/>
                    <a:pt x="758" y="45"/>
                  </a:cubicBezTo>
                  <a:cubicBezTo>
                    <a:pt x="758" y="33"/>
                    <a:pt x="751" y="24"/>
                    <a:pt x="736" y="24"/>
                  </a:cubicBezTo>
                  <a:cubicBezTo>
                    <a:pt x="718" y="24"/>
                    <a:pt x="718" y="24"/>
                    <a:pt x="718" y="24"/>
                  </a:cubicBezTo>
                  <a:cubicBezTo>
                    <a:pt x="718" y="65"/>
                    <a:pt x="718" y="65"/>
                    <a:pt x="718" y="65"/>
                  </a:cubicBezTo>
                  <a:lnTo>
                    <a:pt x="736" y="65"/>
                  </a:lnTo>
                  <a:close/>
                  <a:moveTo>
                    <a:pt x="849" y="123"/>
                  </a:moveTo>
                  <a:cubicBezTo>
                    <a:pt x="843" y="130"/>
                    <a:pt x="834" y="134"/>
                    <a:pt x="824" y="134"/>
                  </a:cubicBezTo>
                  <a:cubicBezTo>
                    <a:pt x="806" y="134"/>
                    <a:pt x="791" y="122"/>
                    <a:pt x="791" y="103"/>
                  </a:cubicBezTo>
                  <a:cubicBezTo>
                    <a:pt x="791" y="84"/>
                    <a:pt x="806" y="72"/>
                    <a:pt x="827" y="72"/>
                  </a:cubicBezTo>
                  <a:cubicBezTo>
                    <a:pt x="834" y="72"/>
                    <a:pt x="841" y="73"/>
                    <a:pt x="848" y="75"/>
                  </a:cubicBezTo>
                  <a:cubicBezTo>
                    <a:pt x="848" y="73"/>
                    <a:pt x="848" y="73"/>
                    <a:pt x="848" y="73"/>
                  </a:cubicBezTo>
                  <a:cubicBezTo>
                    <a:pt x="848" y="63"/>
                    <a:pt x="842" y="59"/>
                    <a:pt x="827" y="59"/>
                  </a:cubicBezTo>
                  <a:cubicBezTo>
                    <a:pt x="818" y="59"/>
                    <a:pt x="809" y="62"/>
                    <a:pt x="801" y="66"/>
                  </a:cubicBezTo>
                  <a:cubicBezTo>
                    <a:pt x="800" y="66"/>
                    <a:pt x="800" y="66"/>
                    <a:pt x="800" y="66"/>
                  </a:cubicBezTo>
                  <a:cubicBezTo>
                    <a:pt x="800" y="44"/>
                    <a:pt x="800" y="44"/>
                    <a:pt x="800" y="44"/>
                  </a:cubicBezTo>
                  <a:cubicBezTo>
                    <a:pt x="807" y="40"/>
                    <a:pt x="820" y="36"/>
                    <a:pt x="832" y="36"/>
                  </a:cubicBezTo>
                  <a:cubicBezTo>
                    <a:pt x="860" y="36"/>
                    <a:pt x="876" y="49"/>
                    <a:pt x="876" y="73"/>
                  </a:cubicBezTo>
                  <a:cubicBezTo>
                    <a:pt x="876" y="132"/>
                    <a:pt x="876" y="132"/>
                    <a:pt x="876" y="132"/>
                  </a:cubicBezTo>
                  <a:cubicBezTo>
                    <a:pt x="849" y="132"/>
                    <a:pt x="849" y="132"/>
                    <a:pt x="849" y="132"/>
                  </a:cubicBezTo>
                  <a:cubicBezTo>
                    <a:pt x="849" y="123"/>
                    <a:pt x="849" y="123"/>
                    <a:pt x="849" y="123"/>
                  </a:cubicBezTo>
                  <a:close/>
                  <a:moveTo>
                    <a:pt x="848" y="102"/>
                  </a:moveTo>
                  <a:cubicBezTo>
                    <a:pt x="848" y="94"/>
                    <a:pt x="848" y="94"/>
                    <a:pt x="848" y="94"/>
                  </a:cubicBezTo>
                  <a:cubicBezTo>
                    <a:pt x="844" y="92"/>
                    <a:pt x="838" y="91"/>
                    <a:pt x="833" y="91"/>
                  </a:cubicBezTo>
                  <a:cubicBezTo>
                    <a:pt x="823" y="91"/>
                    <a:pt x="818" y="95"/>
                    <a:pt x="818" y="102"/>
                  </a:cubicBezTo>
                  <a:cubicBezTo>
                    <a:pt x="818" y="110"/>
                    <a:pt x="823" y="113"/>
                    <a:pt x="832" y="113"/>
                  </a:cubicBezTo>
                  <a:cubicBezTo>
                    <a:pt x="839" y="113"/>
                    <a:pt x="845" y="109"/>
                    <a:pt x="848" y="102"/>
                  </a:cubicBezTo>
                  <a:close/>
                  <a:moveTo>
                    <a:pt x="890" y="85"/>
                  </a:moveTo>
                  <a:cubicBezTo>
                    <a:pt x="890" y="55"/>
                    <a:pt x="911" y="36"/>
                    <a:pt x="939" y="36"/>
                  </a:cubicBezTo>
                  <a:cubicBezTo>
                    <a:pt x="949" y="36"/>
                    <a:pt x="958" y="38"/>
                    <a:pt x="965" y="43"/>
                  </a:cubicBezTo>
                  <a:cubicBezTo>
                    <a:pt x="965" y="67"/>
                    <a:pt x="965" y="67"/>
                    <a:pt x="965" y="67"/>
                  </a:cubicBezTo>
                  <a:cubicBezTo>
                    <a:pt x="964" y="67"/>
                    <a:pt x="964" y="67"/>
                    <a:pt x="964" y="67"/>
                  </a:cubicBezTo>
                  <a:cubicBezTo>
                    <a:pt x="958" y="62"/>
                    <a:pt x="951" y="60"/>
                    <a:pt x="943" y="60"/>
                  </a:cubicBezTo>
                  <a:cubicBezTo>
                    <a:pt x="929" y="60"/>
                    <a:pt x="918" y="69"/>
                    <a:pt x="918" y="85"/>
                  </a:cubicBezTo>
                  <a:cubicBezTo>
                    <a:pt x="918" y="101"/>
                    <a:pt x="929" y="110"/>
                    <a:pt x="943" y="110"/>
                  </a:cubicBezTo>
                  <a:cubicBezTo>
                    <a:pt x="951" y="110"/>
                    <a:pt x="958" y="108"/>
                    <a:pt x="964" y="103"/>
                  </a:cubicBezTo>
                  <a:cubicBezTo>
                    <a:pt x="965" y="103"/>
                    <a:pt x="965" y="103"/>
                    <a:pt x="965" y="103"/>
                  </a:cubicBezTo>
                  <a:cubicBezTo>
                    <a:pt x="965" y="127"/>
                    <a:pt x="965" y="127"/>
                    <a:pt x="965" y="127"/>
                  </a:cubicBezTo>
                  <a:cubicBezTo>
                    <a:pt x="958" y="132"/>
                    <a:pt x="949" y="134"/>
                    <a:pt x="939" y="134"/>
                  </a:cubicBezTo>
                  <a:cubicBezTo>
                    <a:pt x="911" y="134"/>
                    <a:pt x="890" y="115"/>
                    <a:pt x="890" y="85"/>
                  </a:cubicBezTo>
                  <a:close/>
                  <a:moveTo>
                    <a:pt x="1010" y="89"/>
                  </a:moveTo>
                  <a:cubicBezTo>
                    <a:pt x="1010" y="132"/>
                    <a:pt x="1010" y="132"/>
                    <a:pt x="1010" y="132"/>
                  </a:cubicBezTo>
                  <a:cubicBezTo>
                    <a:pt x="983" y="132"/>
                    <a:pt x="983" y="132"/>
                    <a:pt x="983" y="132"/>
                  </a:cubicBezTo>
                  <a:cubicBezTo>
                    <a:pt x="983" y="0"/>
                    <a:pt x="983" y="0"/>
                    <a:pt x="983" y="0"/>
                  </a:cubicBezTo>
                  <a:cubicBezTo>
                    <a:pt x="1010" y="0"/>
                    <a:pt x="1010" y="0"/>
                    <a:pt x="1010" y="0"/>
                  </a:cubicBezTo>
                  <a:cubicBezTo>
                    <a:pt x="1010" y="75"/>
                    <a:pt x="1010" y="75"/>
                    <a:pt x="1010" y="75"/>
                  </a:cubicBezTo>
                  <a:cubicBezTo>
                    <a:pt x="1039" y="38"/>
                    <a:pt x="1039" y="38"/>
                    <a:pt x="1039" y="38"/>
                  </a:cubicBezTo>
                  <a:cubicBezTo>
                    <a:pt x="1070" y="38"/>
                    <a:pt x="1070" y="38"/>
                    <a:pt x="1070" y="38"/>
                  </a:cubicBezTo>
                  <a:cubicBezTo>
                    <a:pt x="1070" y="39"/>
                    <a:pt x="1070" y="39"/>
                    <a:pt x="1070" y="39"/>
                  </a:cubicBezTo>
                  <a:cubicBezTo>
                    <a:pt x="1036" y="82"/>
                    <a:pt x="1036" y="82"/>
                    <a:pt x="1036" y="82"/>
                  </a:cubicBezTo>
                  <a:cubicBezTo>
                    <a:pt x="1070" y="131"/>
                    <a:pt x="1070" y="131"/>
                    <a:pt x="1070" y="131"/>
                  </a:cubicBezTo>
                  <a:cubicBezTo>
                    <a:pt x="1070" y="132"/>
                    <a:pt x="1070" y="132"/>
                    <a:pt x="1070" y="132"/>
                  </a:cubicBezTo>
                  <a:cubicBezTo>
                    <a:pt x="1038" y="132"/>
                    <a:pt x="1038" y="132"/>
                    <a:pt x="1038" y="132"/>
                  </a:cubicBezTo>
                  <a:lnTo>
                    <a:pt x="1010" y="89"/>
                  </a:lnTo>
                  <a:close/>
                  <a:moveTo>
                    <a:pt x="1133" y="123"/>
                  </a:moveTo>
                  <a:cubicBezTo>
                    <a:pt x="1127" y="130"/>
                    <a:pt x="1118" y="134"/>
                    <a:pt x="1108" y="134"/>
                  </a:cubicBezTo>
                  <a:cubicBezTo>
                    <a:pt x="1090" y="134"/>
                    <a:pt x="1075" y="122"/>
                    <a:pt x="1075" y="103"/>
                  </a:cubicBezTo>
                  <a:cubicBezTo>
                    <a:pt x="1075" y="84"/>
                    <a:pt x="1090" y="72"/>
                    <a:pt x="1112" y="72"/>
                  </a:cubicBezTo>
                  <a:cubicBezTo>
                    <a:pt x="1118" y="72"/>
                    <a:pt x="1125" y="73"/>
                    <a:pt x="1133" y="75"/>
                  </a:cubicBezTo>
                  <a:cubicBezTo>
                    <a:pt x="1133" y="73"/>
                    <a:pt x="1133" y="73"/>
                    <a:pt x="1133" y="73"/>
                  </a:cubicBezTo>
                  <a:cubicBezTo>
                    <a:pt x="1133" y="63"/>
                    <a:pt x="1127" y="59"/>
                    <a:pt x="1112" y="59"/>
                  </a:cubicBezTo>
                  <a:cubicBezTo>
                    <a:pt x="1102" y="59"/>
                    <a:pt x="1093" y="62"/>
                    <a:pt x="1086" y="66"/>
                  </a:cubicBezTo>
                  <a:cubicBezTo>
                    <a:pt x="1084" y="66"/>
                    <a:pt x="1084" y="66"/>
                    <a:pt x="1084" y="66"/>
                  </a:cubicBezTo>
                  <a:cubicBezTo>
                    <a:pt x="1084" y="44"/>
                    <a:pt x="1084" y="44"/>
                    <a:pt x="1084" y="44"/>
                  </a:cubicBezTo>
                  <a:cubicBezTo>
                    <a:pt x="1092" y="40"/>
                    <a:pt x="1104" y="36"/>
                    <a:pt x="1117" y="36"/>
                  </a:cubicBezTo>
                  <a:cubicBezTo>
                    <a:pt x="1145" y="36"/>
                    <a:pt x="1160" y="49"/>
                    <a:pt x="1160" y="73"/>
                  </a:cubicBezTo>
                  <a:cubicBezTo>
                    <a:pt x="1160" y="132"/>
                    <a:pt x="1160" y="132"/>
                    <a:pt x="1160" y="132"/>
                  </a:cubicBezTo>
                  <a:cubicBezTo>
                    <a:pt x="1133" y="132"/>
                    <a:pt x="1133" y="132"/>
                    <a:pt x="1133" y="132"/>
                  </a:cubicBezTo>
                  <a:cubicBezTo>
                    <a:pt x="1133" y="123"/>
                    <a:pt x="1133" y="123"/>
                    <a:pt x="1133" y="123"/>
                  </a:cubicBezTo>
                  <a:close/>
                  <a:moveTo>
                    <a:pt x="1133" y="102"/>
                  </a:moveTo>
                  <a:cubicBezTo>
                    <a:pt x="1133" y="94"/>
                    <a:pt x="1133" y="94"/>
                    <a:pt x="1133" y="94"/>
                  </a:cubicBezTo>
                  <a:cubicBezTo>
                    <a:pt x="1128" y="92"/>
                    <a:pt x="1123" y="91"/>
                    <a:pt x="1117" y="91"/>
                  </a:cubicBezTo>
                  <a:cubicBezTo>
                    <a:pt x="1108" y="91"/>
                    <a:pt x="1103" y="95"/>
                    <a:pt x="1103" y="102"/>
                  </a:cubicBezTo>
                  <a:cubicBezTo>
                    <a:pt x="1103" y="110"/>
                    <a:pt x="1108" y="113"/>
                    <a:pt x="1116" y="113"/>
                  </a:cubicBezTo>
                  <a:cubicBezTo>
                    <a:pt x="1124" y="113"/>
                    <a:pt x="1130" y="109"/>
                    <a:pt x="1133" y="102"/>
                  </a:cubicBezTo>
                  <a:close/>
                  <a:moveTo>
                    <a:pt x="1207" y="53"/>
                  </a:moveTo>
                  <a:cubicBezTo>
                    <a:pt x="1212" y="43"/>
                    <a:pt x="1220" y="37"/>
                    <a:pt x="1230" y="37"/>
                  </a:cubicBezTo>
                  <a:cubicBezTo>
                    <a:pt x="1234" y="37"/>
                    <a:pt x="1238" y="38"/>
                    <a:pt x="1239" y="39"/>
                  </a:cubicBezTo>
                  <a:cubicBezTo>
                    <a:pt x="1239" y="65"/>
                    <a:pt x="1239" y="65"/>
                    <a:pt x="1239" y="65"/>
                  </a:cubicBezTo>
                  <a:cubicBezTo>
                    <a:pt x="1238" y="65"/>
                    <a:pt x="1238" y="65"/>
                    <a:pt x="1238" y="65"/>
                  </a:cubicBezTo>
                  <a:cubicBezTo>
                    <a:pt x="1235" y="64"/>
                    <a:pt x="1231" y="63"/>
                    <a:pt x="1226" y="63"/>
                  </a:cubicBezTo>
                  <a:cubicBezTo>
                    <a:pt x="1217" y="63"/>
                    <a:pt x="1210" y="68"/>
                    <a:pt x="1208" y="78"/>
                  </a:cubicBezTo>
                  <a:cubicBezTo>
                    <a:pt x="1208" y="132"/>
                    <a:pt x="1208" y="132"/>
                    <a:pt x="1208" y="132"/>
                  </a:cubicBezTo>
                  <a:cubicBezTo>
                    <a:pt x="1180" y="132"/>
                    <a:pt x="1180" y="132"/>
                    <a:pt x="1180" y="132"/>
                  </a:cubicBezTo>
                  <a:cubicBezTo>
                    <a:pt x="1180" y="38"/>
                    <a:pt x="1180" y="38"/>
                    <a:pt x="1180" y="38"/>
                  </a:cubicBezTo>
                  <a:cubicBezTo>
                    <a:pt x="1207" y="38"/>
                    <a:pt x="1207" y="38"/>
                    <a:pt x="1207" y="38"/>
                  </a:cubicBezTo>
                  <a:cubicBezTo>
                    <a:pt x="1207" y="53"/>
                    <a:pt x="1207" y="53"/>
                    <a:pt x="1207" y="53"/>
                  </a:cubicBezTo>
                  <a:close/>
                  <a:moveTo>
                    <a:pt x="1314" y="122"/>
                  </a:moveTo>
                  <a:cubicBezTo>
                    <a:pt x="1308" y="130"/>
                    <a:pt x="1298" y="134"/>
                    <a:pt x="1286" y="134"/>
                  </a:cubicBezTo>
                  <a:cubicBezTo>
                    <a:pt x="1262" y="134"/>
                    <a:pt x="1246" y="112"/>
                    <a:pt x="1246" y="85"/>
                  </a:cubicBezTo>
                  <a:cubicBezTo>
                    <a:pt x="1246" y="58"/>
                    <a:pt x="1262" y="36"/>
                    <a:pt x="1286" y="36"/>
                  </a:cubicBezTo>
                  <a:cubicBezTo>
                    <a:pt x="1298" y="36"/>
                    <a:pt x="1307" y="40"/>
                    <a:pt x="1313" y="47"/>
                  </a:cubicBezTo>
                  <a:cubicBezTo>
                    <a:pt x="1313" y="0"/>
                    <a:pt x="1313" y="0"/>
                    <a:pt x="1313" y="0"/>
                  </a:cubicBezTo>
                  <a:cubicBezTo>
                    <a:pt x="1341" y="0"/>
                    <a:pt x="1341" y="0"/>
                    <a:pt x="1341" y="0"/>
                  </a:cubicBezTo>
                  <a:cubicBezTo>
                    <a:pt x="1341" y="132"/>
                    <a:pt x="1341" y="132"/>
                    <a:pt x="1341" y="132"/>
                  </a:cubicBezTo>
                  <a:cubicBezTo>
                    <a:pt x="1314" y="132"/>
                    <a:pt x="1314" y="132"/>
                    <a:pt x="1314" y="132"/>
                  </a:cubicBezTo>
                  <a:cubicBezTo>
                    <a:pt x="1314" y="122"/>
                    <a:pt x="1314" y="122"/>
                    <a:pt x="1314" y="122"/>
                  </a:cubicBezTo>
                  <a:close/>
                  <a:moveTo>
                    <a:pt x="1313" y="100"/>
                  </a:moveTo>
                  <a:cubicBezTo>
                    <a:pt x="1313" y="70"/>
                    <a:pt x="1313" y="70"/>
                    <a:pt x="1313" y="70"/>
                  </a:cubicBezTo>
                  <a:cubicBezTo>
                    <a:pt x="1308" y="63"/>
                    <a:pt x="1302" y="60"/>
                    <a:pt x="1295" y="60"/>
                  </a:cubicBezTo>
                  <a:cubicBezTo>
                    <a:pt x="1283" y="60"/>
                    <a:pt x="1275" y="69"/>
                    <a:pt x="1275" y="85"/>
                  </a:cubicBezTo>
                  <a:cubicBezTo>
                    <a:pt x="1275" y="101"/>
                    <a:pt x="1283" y="110"/>
                    <a:pt x="1295" y="110"/>
                  </a:cubicBezTo>
                  <a:cubicBezTo>
                    <a:pt x="1302" y="110"/>
                    <a:pt x="1308" y="107"/>
                    <a:pt x="1313" y="100"/>
                  </a:cubicBezTo>
                  <a:close/>
                  <a:moveTo>
                    <a:pt x="0" y="175"/>
                  </a:moveTo>
                  <a:cubicBezTo>
                    <a:pt x="81" y="175"/>
                    <a:pt x="81" y="175"/>
                    <a:pt x="81" y="175"/>
                  </a:cubicBezTo>
                  <a:cubicBezTo>
                    <a:pt x="81" y="191"/>
                    <a:pt x="81" y="191"/>
                    <a:pt x="81" y="191"/>
                  </a:cubicBezTo>
                  <a:cubicBezTo>
                    <a:pt x="18" y="191"/>
                    <a:pt x="18" y="191"/>
                    <a:pt x="18" y="191"/>
                  </a:cubicBezTo>
                  <a:cubicBezTo>
                    <a:pt x="18" y="231"/>
                    <a:pt x="18" y="231"/>
                    <a:pt x="18" y="231"/>
                  </a:cubicBezTo>
                  <a:cubicBezTo>
                    <a:pt x="75" y="231"/>
                    <a:pt x="75" y="231"/>
                    <a:pt x="75" y="231"/>
                  </a:cubicBezTo>
                  <a:cubicBezTo>
                    <a:pt x="75" y="247"/>
                    <a:pt x="75" y="247"/>
                    <a:pt x="75" y="247"/>
                  </a:cubicBezTo>
                  <a:cubicBezTo>
                    <a:pt x="18" y="247"/>
                    <a:pt x="18" y="247"/>
                    <a:pt x="18" y="247"/>
                  </a:cubicBezTo>
                  <a:cubicBezTo>
                    <a:pt x="18" y="291"/>
                    <a:pt x="18" y="291"/>
                    <a:pt x="18" y="291"/>
                  </a:cubicBezTo>
                  <a:cubicBezTo>
                    <a:pt x="81" y="291"/>
                    <a:pt x="81" y="291"/>
                    <a:pt x="81" y="291"/>
                  </a:cubicBezTo>
                  <a:cubicBezTo>
                    <a:pt x="81" y="307"/>
                    <a:pt x="81" y="307"/>
                    <a:pt x="81" y="307"/>
                  </a:cubicBezTo>
                  <a:cubicBezTo>
                    <a:pt x="0" y="307"/>
                    <a:pt x="0" y="307"/>
                    <a:pt x="0" y="307"/>
                  </a:cubicBezTo>
                  <a:lnTo>
                    <a:pt x="0" y="175"/>
                  </a:lnTo>
                  <a:close/>
                  <a:moveTo>
                    <a:pt x="149" y="212"/>
                  </a:moveTo>
                  <a:cubicBezTo>
                    <a:pt x="169" y="212"/>
                    <a:pt x="181" y="226"/>
                    <a:pt x="181" y="248"/>
                  </a:cubicBezTo>
                  <a:cubicBezTo>
                    <a:pt x="181" y="307"/>
                    <a:pt x="181" y="307"/>
                    <a:pt x="181" y="307"/>
                  </a:cubicBezTo>
                  <a:cubicBezTo>
                    <a:pt x="164" y="307"/>
                    <a:pt x="164" y="307"/>
                    <a:pt x="164" y="307"/>
                  </a:cubicBezTo>
                  <a:cubicBezTo>
                    <a:pt x="164" y="249"/>
                    <a:pt x="164" y="249"/>
                    <a:pt x="164" y="249"/>
                  </a:cubicBezTo>
                  <a:cubicBezTo>
                    <a:pt x="164" y="237"/>
                    <a:pt x="157" y="228"/>
                    <a:pt x="144" y="228"/>
                  </a:cubicBezTo>
                  <a:cubicBezTo>
                    <a:pt x="133" y="228"/>
                    <a:pt x="124" y="235"/>
                    <a:pt x="121" y="245"/>
                  </a:cubicBezTo>
                  <a:cubicBezTo>
                    <a:pt x="121" y="307"/>
                    <a:pt x="121" y="307"/>
                    <a:pt x="121" y="307"/>
                  </a:cubicBezTo>
                  <a:cubicBezTo>
                    <a:pt x="103" y="307"/>
                    <a:pt x="103" y="307"/>
                    <a:pt x="103" y="307"/>
                  </a:cubicBezTo>
                  <a:cubicBezTo>
                    <a:pt x="103" y="214"/>
                    <a:pt x="103" y="214"/>
                    <a:pt x="103" y="214"/>
                  </a:cubicBezTo>
                  <a:cubicBezTo>
                    <a:pt x="121" y="214"/>
                    <a:pt x="121" y="214"/>
                    <a:pt x="121" y="214"/>
                  </a:cubicBezTo>
                  <a:cubicBezTo>
                    <a:pt x="121" y="227"/>
                    <a:pt x="121" y="227"/>
                    <a:pt x="121" y="227"/>
                  </a:cubicBezTo>
                  <a:cubicBezTo>
                    <a:pt x="126" y="219"/>
                    <a:pt x="136" y="212"/>
                    <a:pt x="149" y="212"/>
                  </a:cubicBezTo>
                  <a:close/>
                  <a:moveTo>
                    <a:pt x="228" y="214"/>
                  </a:moveTo>
                  <a:cubicBezTo>
                    <a:pt x="252" y="214"/>
                    <a:pt x="252" y="214"/>
                    <a:pt x="252" y="214"/>
                  </a:cubicBezTo>
                  <a:cubicBezTo>
                    <a:pt x="252" y="229"/>
                    <a:pt x="252" y="229"/>
                    <a:pt x="252" y="229"/>
                  </a:cubicBezTo>
                  <a:cubicBezTo>
                    <a:pt x="228" y="229"/>
                    <a:pt x="228" y="229"/>
                    <a:pt x="228" y="229"/>
                  </a:cubicBezTo>
                  <a:cubicBezTo>
                    <a:pt x="228" y="279"/>
                    <a:pt x="228" y="279"/>
                    <a:pt x="228" y="279"/>
                  </a:cubicBezTo>
                  <a:cubicBezTo>
                    <a:pt x="228" y="289"/>
                    <a:pt x="234" y="293"/>
                    <a:pt x="243" y="293"/>
                  </a:cubicBezTo>
                  <a:cubicBezTo>
                    <a:pt x="246" y="293"/>
                    <a:pt x="249" y="293"/>
                    <a:pt x="251" y="292"/>
                  </a:cubicBezTo>
                  <a:cubicBezTo>
                    <a:pt x="252" y="292"/>
                    <a:pt x="252" y="292"/>
                    <a:pt x="252" y="292"/>
                  </a:cubicBezTo>
                  <a:cubicBezTo>
                    <a:pt x="252" y="307"/>
                    <a:pt x="252" y="307"/>
                    <a:pt x="252" y="307"/>
                  </a:cubicBezTo>
                  <a:cubicBezTo>
                    <a:pt x="249" y="308"/>
                    <a:pt x="246" y="309"/>
                    <a:pt x="241" y="309"/>
                  </a:cubicBezTo>
                  <a:cubicBezTo>
                    <a:pt x="219" y="309"/>
                    <a:pt x="211" y="299"/>
                    <a:pt x="211" y="281"/>
                  </a:cubicBezTo>
                  <a:cubicBezTo>
                    <a:pt x="211" y="229"/>
                    <a:pt x="211" y="229"/>
                    <a:pt x="211" y="229"/>
                  </a:cubicBezTo>
                  <a:cubicBezTo>
                    <a:pt x="195" y="229"/>
                    <a:pt x="195" y="229"/>
                    <a:pt x="195" y="229"/>
                  </a:cubicBezTo>
                  <a:cubicBezTo>
                    <a:pt x="195" y="214"/>
                    <a:pt x="195" y="214"/>
                    <a:pt x="195" y="214"/>
                  </a:cubicBezTo>
                  <a:cubicBezTo>
                    <a:pt x="211" y="214"/>
                    <a:pt x="211" y="214"/>
                    <a:pt x="211" y="214"/>
                  </a:cubicBezTo>
                  <a:cubicBezTo>
                    <a:pt x="211" y="189"/>
                    <a:pt x="211" y="189"/>
                    <a:pt x="211" y="189"/>
                  </a:cubicBezTo>
                  <a:cubicBezTo>
                    <a:pt x="228" y="189"/>
                    <a:pt x="228" y="189"/>
                    <a:pt x="228" y="189"/>
                  </a:cubicBezTo>
                  <a:lnTo>
                    <a:pt x="228" y="214"/>
                  </a:lnTo>
                  <a:close/>
                  <a:moveTo>
                    <a:pt x="309" y="309"/>
                  </a:moveTo>
                  <a:cubicBezTo>
                    <a:pt x="282" y="309"/>
                    <a:pt x="263" y="290"/>
                    <a:pt x="263" y="261"/>
                  </a:cubicBezTo>
                  <a:cubicBezTo>
                    <a:pt x="263" y="232"/>
                    <a:pt x="280" y="212"/>
                    <a:pt x="305" y="212"/>
                  </a:cubicBezTo>
                  <a:cubicBezTo>
                    <a:pt x="331" y="212"/>
                    <a:pt x="344" y="230"/>
                    <a:pt x="344" y="258"/>
                  </a:cubicBezTo>
                  <a:cubicBezTo>
                    <a:pt x="344" y="266"/>
                    <a:pt x="344" y="266"/>
                    <a:pt x="344" y="266"/>
                  </a:cubicBezTo>
                  <a:cubicBezTo>
                    <a:pt x="281" y="266"/>
                    <a:pt x="281" y="266"/>
                    <a:pt x="281" y="266"/>
                  </a:cubicBezTo>
                  <a:cubicBezTo>
                    <a:pt x="282" y="284"/>
                    <a:pt x="295" y="293"/>
                    <a:pt x="311" y="293"/>
                  </a:cubicBezTo>
                  <a:cubicBezTo>
                    <a:pt x="321" y="293"/>
                    <a:pt x="329" y="291"/>
                    <a:pt x="337" y="285"/>
                  </a:cubicBezTo>
                  <a:cubicBezTo>
                    <a:pt x="338" y="285"/>
                    <a:pt x="338" y="285"/>
                    <a:pt x="338" y="285"/>
                  </a:cubicBezTo>
                  <a:cubicBezTo>
                    <a:pt x="338" y="300"/>
                    <a:pt x="338" y="300"/>
                    <a:pt x="338" y="300"/>
                  </a:cubicBezTo>
                  <a:cubicBezTo>
                    <a:pt x="330" y="306"/>
                    <a:pt x="320" y="309"/>
                    <a:pt x="309" y="309"/>
                  </a:cubicBezTo>
                  <a:close/>
                  <a:moveTo>
                    <a:pt x="281" y="251"/>
                  </a:moveTo>
                  <a:cubicBezTo>
                    <a:pt x="327" y="251"/>
                    <a:pt x="327" y="251"/>
                    <a:pt x="327" y="251"/>
                  </a:cubicBezTo>
                  <a:cubicBezTo>
                    <a:pt x="327" y="237"/>
                    <a:pt x="320" y="227"/>
                    <a:pt x="306" y="227"/>
                  </a:cubicBezTo>
                  <a:cubicBezTo>
                    <a:pt x="292" y="227"/>
                    <a:pt x="284" y="237"/>
                    <a:pt x="281" y="251"/>
                  </a:cubicBezTo>
                  <a:close/>
                  <a:moveTo>
                    <a:pt x="382" y="228"/>
                  </a:moveTo>
                  <a:cubicBezTo>
                    <a:pt x="386" y="218"/>
                    <a:pt x="395" y="212"/>
                    <a:pt x="405" y="212"/>
                  </a:cubicBezTo>
                  <a:cubicBezTo>
                    <a:pt x="409" y="212"/>
                    <a:pt x="413" y="213"/>
                    <a:pt x="414" y="214"/>
                  </a:cubicBezTo>
                  <a:cubicBezTo>
                    <a:pt x="414" y="231"/>
                    <a:pt x="414" y="231"/>
                    <a:pt x="414" y="231"/>
                  </a:cubicBezTo>
                  <a:cubicBezTo>
                    <a:pt x="414" y="231"/>
                    <a:pt x="414" y="231"/>
                    <a:pt x="414" y="231"/>
                  </a:cubicBezTo>
                  <a:cubicBezTo>
                    <a:pt x="411" y="230"/>
                    <a:pt x="407" y="229"/>
                    <a:pt x="403" y="229"/>
                  </a:cubicBezTo>
                  <a:cubicBezTo>
                    <a:pt x="393" y="229"/>
                    <a:pt x="385" y="236"/>
                    <a:pt x="382" y="246"/>
                  </a:cubicBezTo>
                  <a:cubicBezTo>
                    <a:pt x="382" y="307"/>
                    <a:pt x="382" y="307"/>
                    <a:pt x="382" y="307"/>
                  </a:cubicBezTo>
                  <a:cubicBezTo>
                    <a:pt x="365" y="307"/>
                    <a:pt x="365" y="307"/>
                    <a:pt x="365" y="307"/>
                  </a:cubicBezTo>
                  <a:cubicBezTo>
                    <a:pt x="365" y="214"/>
                    <a:pt x="365" y="214"/>
                    <a:pt x="365" y="214"/>
                  </a:cubicBezTo>
                  <a:cubicBezTo>
                    <a:pt x="382" y="214"/>
                    <a:pt x="382" y="214"/>
                    <a:pt x="382" y="214"/>
                  </a:cubicBezTo>
                  <a:cubicBezTo>
                    <a:pt x="382" y="228"/>
                    <a:pt x="382" y="228"/>
                    <a:pt x="382" y="228"/>
                  </a:cubicBezTo>
                  <a:close/>
                  <a:moveTo>
                    <a:pt x="474" y="212"/>
                  </a:moveTo>
                  <a:cubicBezTo>
                    <a:pt x="502" y="212"/>
                    <a:pt x="516" y="235"/>
                    <a:pt x="516" y="260"/>
                  </a:cubicBezTo>
                  <a:cubicBezTo>
                    <a:pt x="516" y="286"/>
                    <a:pt x="502" y="309"/>
                    <a:pt x="474" y="309"/>
                  </a:cubicBezTo>
                  <a:cubicBezTo>
                    <a:pt x="463" y="309"/>
                    <a:pt x="453" y="303"/>
                    <a:pt x="448" y="296"/>
                  </a:cubicBezTo>
                  <a:cubicBezTo>
                    <a:pt x="448" y="342"/>
                    <a:pt x="448" y="342"/>
                    <a:pt x="448" y="342"/>
                  </a:cubicBezTo>
                  <a:cubicBezTo>
                    <a:pt x="430" y="342"/>
                    <a:pt x="430" y="342"/>
                    <a:pt x="430" y="342"/>
                  </a:cubicBezTo>
                  <a:cubicBezTo>
                    <a:pt x="430" y="214"/>
                    <a:pt x="430" y="214"/>
                    <a:pt x="430" y="214"/>
                  </a:cubicBezTo>
                  <a:cubicBezTo>
                    <a:pt x="448" y="214"/>
                    <a:pt x="448" y="214"/>
                    <a:pt x="448" y="214"/>
                  </a:cubicBezTo>
                  <a:cubicBezTo>
                    <a:pt x="448" y="224"/>
                    <a:pt x="448" y="224"/>
                    <a:pt x="448" y="224"/>
                  </a:cubicBezTo>
                  <a:cubicBezTo>
                    <a:pt x="453" y="218"/>
                    <a:pt x="463" y="212"/>
                    <a:pt x="474" y="212"/>
                  </a:cubicBezTo>
                  <a:close/>
                  <a:moveTo>
                    <a:pt x="471" y="293"/>
                  </a:moveTo>
                  <a:cubicBezTo>
                    <a:pt x="488" y="293"/>
                    <a:pt x="498" y="279"/>
                    <a:pt x="498" y="260"/>
                  </a:cubicBezTo>
                  <a:cubicBezTo>
                    <a:pt x="498" y="242"/>
                    <a:pt x="488" y="228"/>
                    <a:pt x="471" y="228"/>
                  </a:cubicBezTo>
                  <a:cubicBezTo>
                    <a:pt x="461" y="228"/>
                    <a:pt x="453" y="233"/>
                    <a:pt x="448" y="243"/>
                  </a:cubicBezTo>
                  <a:cubicBezTo>
                    <a:pt x="448" y="278"/>
                    <a:pt x="448" y="278"/>
                    <a:pt x="448" y="278"/>
                  </a:cubicBezTo>
                  <a:cubicBezTo>
                    <a:pt x="453" y="287"/>
                    <a:pt x="461" y="293"/>
                    <a:pt x="471" y="293"/>
                  </a:cubicBezTo>
                  <a:close/>
                  <a:moveTo>
                    <a:pt x="554" y="228"/>
                  </a:moveTo>
                  <a:cubicBezTo>
                    <a:pt x="558" y="218"/>
                    <a:pt x="567" y="212"/>
                    <a:pt x="577" y="212"/>
                  </a:cubicBezTo>
                  <a:cubicBezTo>
                    <a:pt x="581" y="212"/>
                    <a:pt x="585" y="213"/>
                    <a:pt x="587" y="214"/>
                  </a:cubicBezTo>
                  <a:cubicBezTo>
                    <a:pt x="587" y="231"/>
                    <a:pt x="587" y="231"/>
                    <a:pt x="587" y="231"/>
                  </a:cubicBezTo>
                  <a:cubicBezTo>
                    <a:pt x="586" y="231"/>
                    <a:pt x="586" y="231"/>
                    <a:pt x="586" y="231"/>
                  </a:cubicBezTo>
                  <a:cubicBezTo>
                    <a:pt x="583" y="230"/>
                    <a:pt x="579" y="229"/>
                    <a:pt x="575" y="229"/>
                  </a:cubicBezTo>
                  <a:cubicBezTo>
                    <a:pt x="565" y="229"/>
                    <a:pt x="557" y="236"/>
                    <a:pt x="554" y="246"/>
                  </a:cubicBezTo>
                  <a:cubicBezTo>
                    <a:pt x="554" y="307"/>
                    <a:pt x="554" y="307"/>
                    <a:pt x="554" y="307"/>
                  </a:cubicBezTo>
                  <a:cubicBezTo>
                    <a:pt x="537" y="307"/>
                    <a:pt x="537" y="307"/>
                    <a:pt x="537" y="307"/>
                  </a:cubicBezTo>
                  <a:cubicBezTo>
                    <a:pt x="537" y="214"/>
                    <a:pt x="537" y="214"/>
                    <a:pt x="537" y="214"/>
                  </a:cubicBezTo>
                  <a:cubicBezTo>
                    <a:pt x="554" y="214"/>
                    <a:pt x="554" y="214"/>
                    <a:pt x="554" y="214"/>
                  </a:cubicBezTo>
                  <a:cubicBezTo>
                    <a:pt x="554" y="228"/>
                    <a:pt x="554" y="228"/>
                    <a:pt x="554" y="228"/>
                  </a:cubicBezTo>
                  <a:close/>
                  <a:moveTo>
                    <a:pt x="612" y="176"/>
                  </a:moveTo>
                  <a:cubicBezTo>
                    <a:pt x="618" y="176"/>
                    <a:pt x="623" y="181"/>
                    <a:pt x="623" y="187"/>
                  </a:cubicBezTo>
                  <a:cubicBezTo>
                    <a:pt x="623" y="193"/>
                    <a:pt x="618" y="198"/>
                    <a:pt x="612" y="198"/>
                  </a:cubicBezTo>
                  <a:cubicBezTo>
                    <a:pt x="606" y="198"/>
                    <a:pt x="601" y="193"/>
                    <a:pt x="601" y="187"/>
                  </a:cubicBezTo>
                  <a:cubicBezTo>
                    <a:pt x="601" y="181"/>
                    <a:pt x="606" y="176"/>
                    <a:pt x="612" y="176"/>
                  </a:cubicBezTo>
                  <a:close/>
                  <a:moveTo>
                    <a:pt x="603" y="214"/>
                  </a:moveTo>
                  <a:cubicBezTo>
                    <a:pt x="621" y="214"/>
                    <a:pt x="621" y="214"/>
                    <a:pt x="621" y="214"/>
                  </a:cubicBezTo>
                  <a:cubicBezTo>
                    <a:pt x="621" y="307"/>
                    <a:pt x="621" y="307"/>
                    <a:pt x="621" y="307"/>
                  </a:cubicBezTo>
                  <a:cubicBezTo>
                    <a:pt x="603" y="307"/>
                    <a:pt x="603" y="307"/>
                    <a:pt x="603" y="307"/>
                  </a:cubicBezTo>
                  <a:lnTo>
                    <a:pt x="603" y="214"/>
                  </a:lnTo>
                  <a:close/>
                  <a:moveTo>
                    <a:pt x="683" y="252"/>
                  </a:moveTo>
                  <a:cubicBezTo>
                    <a:pt x="696" y="257"/>
                    <a:pt x="711" y="262"/>
                    <a:pt x="711" y="280"/>
                  </a:cubicBezTo>
                  <a:cubicBezTo>
                    <a:pt x="711" y="299"/>
                    <a:pt x="696" y="309"/>
                    <a:pt x="675" y="309"/>
                  </a:cubicBezTo>
                  <a:cubicBezTo>
                    <a:pt x="663" y="309"/>
                    <a:pt x="651" y="306"/>
                    <a:pt x="644" y="300"/>
                  </a:cubicBezTo>
                  <a:cubicBezTo>
                    <a:pt x="644" y="283"/>
                    <a:pt x="644" y="283"/>
                    <a:pt x="644" y="283"/>
                  </a:cubicBezTo>
                  <a:cubicBezTo>
                    <a:pt x="645" y="283"/>
                    <a:pt x="645" y="283"/>
                    <a:pt x="645" y="283"/>
                  </a:cubicBezTo>
                  <a:cubicBezTo>
                    <a:pt x="653" y="291"/>
                    <a:pt x="664" y="294"/>
                    <a:pt x="675" y="294"/>
                  </a:cubicBezTo>
                  <a:cubicBezTo>
                    <a:pt x="685" y="294"/>
                    <a:pt x="694" y="290"/>
                    <a:pt x="694" y="282"/>
                  </a:cubicBezTo>
                  <a:cubicBezTo>
                    <a:pt x="694" y="274"/>
                    <a:pt x="687" y="272"/>
                    <a:pt x="672" y="267"/>
                  </a:cubicBezTo>
                  <a:cubicBezTo>
                    <a:pt x="659" y="263"/>
                    <a:pt x="644" y="258"/>
                    <a:pt x="644" y="240"/>
                  </a:cubicBezTo>
                  <a:cubicBezTo>
                    <a:pt x="644" y="223"/>
                    <a:pt x="659" y="212"/>
                    <a:pt x="678" y="212"/>
                  </a:cubicBezTo>
                  <a:cubicBezTo>
                    <a:pt x="689" y="212"/>
                    <a:pt x="699" y="214"/>
                    <a:pt x="706" y="220"/>
                  </a:cubicBezTo>
                  <a:cubicBezTo>
                    <a:pt x="706" y="236"/>
                    <a:pt x="706" y="236"/>
                    <a:pt x="706" y="236"/>
                  </a:cubicBezTo>
                  <a:cubicBezTo>
                    <a:pt x="706" y="236"/>
                    <a:pt x="706" y="236"/>
                    <a:pt x="706" y="236"/>
                  </a:cubicBezTo>
                  <a:cubicBezTo>
                    <a:pt x="698" y="230"/>
                    <a:pt x="689" y="227"/>
                    <a:pt x="678" y="227"/>
                  </a:cubicBezTo>
                  <a:cubicBezTo>
                    <a:pt x="667" y="227"/>
                    <a:pt x="661" y="232"/>
                    <a:pt x="661" y="238"/>
                  </a:cubicBezTo>
                  <a:cubicBezTo>
                    <a:pt x="661" y="246"/>
                    <a:pt x="668" y="248"/>
                    <a:pt x="683" y="252"/>
                  </a:cubicBezTo>
                  <a:close/>
                  <a:moveTo>
                    <a:pt x="772" y="309"/>
                  </a:moveTo>
                  <a:cubicBezTo>
                    <a:pt x="745" y="309"/>
                    <a:pt x="726" y="290"/>
                    <a:pt x="726" y="261"/>
                  </a:cubicBezTo>
                  <a:cubicBezTo>
                    <a:pt x="726" y="232"/>
                    <a:pt x="744" y="212"/>
                    <a:pt x="769" y="212"/>
                  </a:cubicBezTo>
                  <a:cubicBezTo>
                    <a:pt x="794" y="212"/>
                    <a:pt x="807" y="230"/>
                    <a:pt x="807" y="258"/>
                  </a:cubicBezTo>
                  <a:cubicBezTo>
                    <a:pt x="807" y="266"/>
                    <a:pt x="807" y="266"/>
                    <a:pt x="807" y="266"/>
                  </a:cubicBezTo>
                  <a:cubicBezTo>
                    <a:pt x="744" y="266"/>
                    <a:pt x="744" y="266"/>
                    <a:pt x="744" y="266"/>
                  </a:cubicBezTo>
                  <a:cubicBezTo>
                    <a:pt x="746" y="284"/>
                    <a:pt x="758" y="293"/>
                    <a:pt x="774" y="293"/>
                  </a:cubicBezTo>
                  <a:cubicBezTo>
                    <a:pt x="785" y="293"/>
                    <a:pt x="792" y="291"/>
                    <a:pt x="800" y="285"/>
                  </a:cubicBezTo>
                  <a:cubicBezTo>
                    <a:pt x="801" y="285"/>
                    <a:pt x="801" y="285"/>
                    <a:pt x="801" y="285"/>
                  </a:cubicBezTo>
                  <a:cubicBezTo>
                    <a:pt x="801" y="300"/>
                    <a:pt x="801" y="300"/>
                    <a:pt x="801" y="300"/>
                  </a:cubicBezTo>
                  <a:cubicBezTo>
                    <a:pt x="793" y="306"/>
                    <a:pt x="783" y="309"/>
                    <a:pt x="772" y="309"/>
                  </a:cubicBezTo>
                  <a:close/>
                  <a:moveTo>
                    <a:pt x="744" y="251"/>
                  </a:moveTo>
                  <a:cubicBezTo>
                    <a:pt x="791" y="251"/>
                    <a:pt x="791" y="251"/>
                    <a:pt x="791" y="251"/>
                  </a:cubicBezTo>
                  <a:cubicBezTo>
                    <a:pt x="790" y="237"/>
                    <a:pt x="783" y="227"/>
                    <a:pt x="769" y="227"/>
                  </a:cubicBezTo>
                  <a:cubicBezTo>
                    <a:pt x="756" y="227"/>
                    <a:pt x="747" y="237"/>
                    <a:pt x="744" y="25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dirty="0">
                <a:latin typeface="MetricHPE Black" panose="020B0A03030202060203" pitchFamily="34" charset="0"/>
              </a:endParaRPr>
            </a:p>
          </p:txBody>
        </p:sp>
      </p:grpSp>
      <p:sp>
        <p:nvSpPr>
          <p:cNvPr id="15" name="Title 4"/>
          <p:cNvSpPr>
            <a:spLocks noGrp="1"/>
          </p:cNvSpPr>
          <p:nvPr>
            <p:ph type="title" hasCustomPrompt="1"/>
          </p:nvPr>
        </p:nvSpPr>
        <p:spPr>
          <a:xfrm>
            <a:off x="290747" y="1869197"/>
            <a:ext cx="11423555" cy="1905000"/>
          </a:xfrm>
        </p:spPr>
        <p:txBody>
          <a:bodyPr anchor="b"/>
          <a:lstStyle>
            <a:lvl1pPr>
              <a:lnSpc>
                <a:spcPct val="80000"/>
              </a:lnSpc>
              <a:defRPr sz="4400">
                <a:solidFill>
                  <a:sysClr val="windowText" lastClr="000000"/>
                </a:solidFill>
              </a:defRPr>
            </a:lvl1pPr>
          </a:lstStyle>
          <a:p>
            <a:r>
              <a:rPr lang="en-US" dirty="0"/>
              <a:t>Click to edit</a:t>
            </a:r>
            <a:br>
              <a:rPr lang="en-US" dirty="0"/>
            </a:br>
            <a:r>
              <a:rPr lang="en-US" dirty="0"/>
              <a:t>master title style</a:t>
            </a:r>
            <a:endParaRPr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379647" y="3890957"/>
            <a:ext cx="530283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90747" y="4133088"/>
            <a:ext cx="8229600" cy="438912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None/>
              <a:defRPr sz="3200">
                <a:solidFill>
                  <a:schemeClr val="tx1"/>
                </a:solidFill>
                <a:latin typeface="MetricHPE" panose="020B050303020206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Speaker name and title</a:t>
            </a:r>
            <a:endParaRPr dirty="0"/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90747" y="4577983"/>
            <a:ext cx="5489578" cy="339214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200" baseline="0">
                <a:solidFill>
                  <a:schemeClr val="tx1"/>
                </a:solidFill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lang="en-US" dirty="0"/>
              <a:t>Month day, year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58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, Subtitle and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4"/>
          <p:cNvSpPr>
            <a:spLocks noGrp="1"/>
          </p:cNvSpPr>
          <p:nvPr>
            <p:ph sz="quarter" idx="17"/>
          </p:nvPr>
        </p:nvSpPr>
        <p:spPr>
          <a:xfrm>
            <a:off x="276815" y="1739233"/>
            <a:ext cx="5534077" cy="4360322"/>
          </a:xfrm>
          <a:ln>
            <a:noFill/>
            <a:miter lim="800000"/>
          </a:ln>
        </p:spPr>
        <p:txBody>
          <a:bodyPr lIns="91440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281411" y="1358232"/>
            <a:ext cx="5529386" cy="381000"/>
          </a:xfrm>
          <a:ln>
            <a:noFill/>
            <a:miter lim="800000"/>
          </a:ln>
        </p:spPr>
        <p:txBody>
          <a:bodyPr lIns="91440">
            <a:noAutofit/>
          </a:bodyPr>
          <a:lstStyle>
            <a:lvl1pPr marL="0" indent="0">
              <a:spcBef>
                <a:spcPts val="0"/>
              </a:spcBef>
              <a:buNone/>
              <a:defRPr sz="2200" b="1" baseline="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</a:t>
            </a:r>
            <a:r>
              <a:rPr lang="en-US" dirty="0"/>
              <a:t>heading</a:t>
            </a:r>
            <a:endParaRPr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385100" y="118949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24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6280277" y="1358232"/>
            <a:ext cx="5529386" cy="381000"/>
          </a:xfrm>
          <a:ln>
            <a:noFill/>
            <a:miter lim="800000"/>
          </a:ln>
        </p:spPr>
        <p:txBody>
          <a:bodyPr lIns="91440">
            <a:noAutofit/>
          </a:bodyPr>
          <a:lstStyle>
            <a:lvl1pPr marL="0" indent="0">
              <a:spcBef>
                <a:spcPts val="0"/>
              </a:spcBef>
              <a:buNone/>
              <a:defRPr sz="2200" b="1" baseline="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</a:t>
            </a:r>
            <a:r>
              <a:rPr lang="en-US" dirty="0"/>
              <a:t>heading</a:t>
            </a:r>
            <a:endParaRPr dirty="0"/>
          </a:p>
        </p:txBody>
      </p:sp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3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12" name="Content Placeholder 14"/>
          <p:cNvSpPr>
            <a:spLocks noGrp="1"/>
          </p:cNvSpPr>
          <p:nvPr>
            <p:ph sz="quarter" idx="24"/>
          </p:nvPr>
        </p:nvSpPr>
        <p:spPr>
          <a:xfrm>
            <a:off x="6276923" y="1739233"/>
            <a:ext cx="5534077" cy="4360322"/>
          </a:xfrm>
          <a:ln>
            <a:noFill/>
            <a:miter lim="800000"/>
          </a:ln>
        </p:spPr>
        <p:txBody>
          <a:bodyPr lIns="91440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BE367876-B551-4115-B469-74C12D0C1CE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1746" y="704332"/>
            <a:ext cx="11529254" cy="381000"/>
          </a:xfrm>
        </p:spPr>
        <p:txBody>
          <a:bodyPr vert="horz" lIns="91440" tIns="91440" rIns="91440" bIns="91440" rtlCol="0" anchor="ctr">
            <a:noAutofit/>
          </a:bodyPr>
          <a:lstStyle>
            <a:lvl1pPr marL="0" indent="0">
              <a:buNone/>
              <a:defRPr sz="2400" baseline="0" dirty="0"/>
            </a:lvl1pPr>
          </a:lstStyle>
          <a:p>
            <a:pPr marL="182880" lvl="0" indent="-182880">
              <a:spcBef>
                <a:spcPts val="0"/>
              </a:spcBef>
            </a:pPr>
            <a:r>
              <a:rPr dirty="0"/>
              <a:t>Click to add one-line subtitle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B4DC083-771D-42FC-A297-31FED01580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0840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17" name="Content Placeholder 14"/>
          <p:cNvSpPr>
            <a:spLocks noGrp="1"/>
          </p:cNvSpPr>
          <p:nvPr>
            <p:ph sz="quarter" idx="17"/>
          </p:nvPr>
        </p:nvSpPr>
        <p:spPr>
          <a:xfrm>
            <a:off x="282830" y="996365"/>
            <a:ext cx="3628711" cy="5099635"/>
          </a:xfrm>
          <a:ln>
            <a:noFill/>
            <a:miter lim="800000"/>
          </a:ln>
        </p:spPr>
        <p:txBody>
          <a:bodyPr lIns="91440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14"/>
          <p:cNvSpPr>
            <a:spLocks noGrp="1"/>
          </p:cNvSpPr>
          <p:nvPr>
            <p:ph sz="quarter" idx="18"/>
          </p:nvPr>
        </p:nvSpPr>
        <p:spPr>
          <a:xfrm>
            <a:off x="4233286" y="996365"/>
            <a:ext cx="3628711" cy="5099635"/>
          </a:xfrm>
          <a:ln>
            <a:noFill/>
            <a:miter lim="800000"/>
          </a:ln>
        </p:spPr>
        <p:txBody>
          <a:bodyPr lIns="91440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14"/>
          <p:cNvSpPr>
            <a:spLocks noGrp="1"/>
          </p:cNvSpPr>
          <p:nvPr>
            <p:ph sz="quarter" idx="19"/>
          </p:nvPr>
        </p:nvSpPr>
        <p:spPr>
          <a:xfrm>
            <a:off x="8182288" y="996365"/>
            <a:ext cx="3628711" cy="5099635"/>
          </a:xfrm>
          <a:ln>
            <a:noFill/>
            <a:miter lim="800000"/>
          </a:ln>
        </p:spPr>
        <p:txBody>
          <a:bodyPr lIns="91440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AC09279-0D09-4109-A953-16A88732F6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2543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and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287427" y="996365"/>
            <a:ext cx="3623985" cy="381000"/>
          </a:xfrm>
          <a:ln>
            <a:noFill/>
            <a:miter lim="800000"/>
          </a:ln>
        </p:spPr>
        <p:txBody>
          <a:bodyPr lIns="91440">
            <a:noAutofit/>
          </a:bodyPr>
          <a:lstStyle>
            <a:lvl1pPr marL="0" indent="0">
              <a:spcBef>
                <a:spcPts val="0"/>
              </a:spcBef>
              <a:buNone/>
              <a:defRPr sz="2200" b="1" baseline="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</a:t>
            </a:r>
            <a:r>
              <a:rPr lang="en-US" dirty="0"/>
              <a:t>heading</a:t>
            </a:r>
            <a:endParaRPr dirty="0"/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8182290" y="996365"/>
            <a:ext cx="3631038" cy="381000"/>
          </a:xfrm>
          <a:ln>
            <a:noFill/>
            <a:miter lim="800000"/>
          </a:ln>
        </p:spPr>
        <p:txBody>
          <a:bodyPr lIns="91440">
            <a:noAutofit/>
          </a:bodyPr>
          <a:lstStyle>
            <a:lvl1pPr marL="0" indent="0">
              <a:spcBef>
                <a:spcPts val="0"/>
              </a:spcBef>
              <a:buNone/>
              <a:defRPr sz="2200" b="1" baseline="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</a:t>
            </a:r>
            <a:r>
              <a:rPr lang="en-US" dirty="0"/>
              <a:t>heading</a:t>
            </a:r>
            <a:endParaRPr dirty="0"/>
          </a:p>
        </p:txBody>
      </p:sp>
      <p:sp>
        <p:nvSpPr>
          <p:cNvPr id="24" name="Content Placeholder 14"/>
          <p:cNvSpPr>
            <a:spLocks noGrp="1"/>
          </p:cNvSpPr>
          <p:nvPr>
            <p:ph sz="quarter" idx="17"/>
          </p:nvPr>
        </p:nvSpPr>
        <p:spPr>
          <a:xfrm>
            <a:off x="282832" y="1377365"/>
            <a:ext cx="3628710" cy="4718635"/>
          </a:xfrm>
          <a:ln>
            <a:noFill/>
            <a:miter lim="800000"/>
          </a:ln>
        </p:spPr>
        <p:txBody>
          <a:bodyPr lIns="91440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5" name="Content Placeholder 14"/>
          <p:cNvSpPr>
            <a:spLocks noGrp="1"/>
          </p:cNvSpPr>
          <p:nvPr>
            <p:ph sz="quarter" idx="18"/>
          </p:nvPr>
        </p:nvSpPr>
        <p:spPr>
          <a:xfrm>
            <a:off x="4233288" y="1377365"/>
            <a:ext cx="3628710" cy="4718635"/>
          </a:xfrm>
          <a:ln>
            <a:noFill/>
            <a:miter lim="800000"/>
          </a:ln>
        </p:spPr>
        <p:txBody>
          <a:bodyPr lIns="91440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6" name="Content Placeholder 14"/>
          <p:cNvSpPr>
            <a:spLocks noGrp="1"/>
          </p:cNvSpPr>
          <p:nvPr>
            <p:ph sz="quarter" idx="22"/>
          </p:nvPr>
        </p:nvSpPr>
        <p:spPr>
          <a:xfrm>
            <a:off x="8182290" y="1377365"/>
            <a:ext cx="3628710" cy="4718635"/>
          </a:xfrm>
          <a:ln>
            <a:noFill/>
            <a:miter lim="800000"/>
          </a:ln>
        </p:spPr>
        <p:txBody>
          <a:bodyPr lIns="91440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7" name="Text Placeholder 7"/>
          <p:cNvSpPr>
            <a:spLocks noGrp="1"/>
          </p:cNvSpPr>
          <p:nvPr>
            <p:ph type="body" sz="quarter" idx="23" hasCustomPrompt="1"/>
          </p:nvPr>
        </p:nvSpPr>
        <p:spPr>
          <a:xfrm>
            <a:off x="4233287" y="996365"/>
            <a:ext cx="3623985" cy="381000"/>
          </a:xfrm>
          <a:ln>
            <a:noFill/>
            <a:miter lim="800000"/>
          </a:ln>
        </p:spPr>
        <p:txBody>
          <a:bodyPr lIns="91440">
            <a:noAutofit/>
          </a:bodyPr>
          <a:lstStyle>
            <a:lvl1pPr marL="0" indent="0">
              <a:spcBef>
                <a:spcPts val="0"/>
              </a:spcBef>
              <a:buNone/>
              <a:defRPr sz="2200" b="1" baseline="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</a:t>
            </a:r>
            <a:r>
              <a:rPr lang="en-US" dirty="0"/>
              <a:t>heading</a:t>
            </a:r>
            <a:endParaRPr dirty="0"/>
          </a:p>
        </p:txBody>
      </p:sp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4EE87AE-0267-4C69-AFD6-F9C64969AC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1485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, Subtitle and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287427" y="1365166"/>
            <a:ext cx="3623986" cy="381000"/>
          </a:xfrm>
          <a:ln>
            <a:noFill/>
            <a:miter lim="800000"/>
          </a:ln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200" b="1" baseline="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</a:t>
            </a:r>
            <a:r>
              <a:rPr lang="en-US" dirty="0"/>
              <a:t>heading</a:t>
            </a:r>
            <a:endParaRPr dirty="0"/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8182288" y="1365166"/>
            <a:ext cx="3631039" cy="381000"/>
          </a:xfrm>
          <a:ln>
            <a:noFill/>
            <a:miter lim="800000"/>
          </a:ln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200" b="1" baseline="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</a:t>
            </a:r>
            <a:r>
              <a:rPr lang="en-US" dirty="0"/>
              <a:t>heading</a:t>
            </a:r>
            <a:endParaRPr dirty="0"/>
          </a:p>
        </p:txBody>
      </p:sp>
      <p:sp>
        <p:nvSpPr>
          <p:cNvPr id="23" name="Content Placeholder 14"/>
          <p:cNvSpPr>
            <a:spLocks noGrp="1"/>
          </p:cNvSpPr>
          <p:nvPr>
            <p:ph sz="quarter" idx="17"/>
          </p:nvPr>
        </p:nvSpPr>
        <p:spPr>
          <a:xfrm>
            <a:off x="282830" y="1746167"/>
            <a:ext cx="3628711" cy="4353388"/>
          </a:xfrm>
          <a:ln>
            <a:noFill/>
            <a:miter lim="800000"/>
          </a:ln>
        </p:spPr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4" name="Content Placeholder 14"/>
          <p:cNvSpPr>
            <a:spLocks noGrp="1"/>
          </p:cNvSpPr>
          <p:nvPr>
            <p:ph sz="quarter" idx="18"/>
          </p:nvPr>
        </p:nvSpPr>
        <p:spPr>
          <a:xfrm>
            <a:off x="4233286" y="1746167"/>
            <a:ext cx="3628711" cy="4353388"/>
          </a:xfrm>
          <a:ln>
            <a:noFill/>
            <a:miter lim="800000"/>
          </a:ln>
        </p:spPr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5" name="Content Placeholder 14"/>
          <p:cNvSpPr>
            <a:spLocks noGrp="1"/>
          </p:cNvSpPr>
          <p:nvPr>
            <p:ph sz="quarter" idx="22"/>
          </p:nvPr>
        </p:nvSpPr>
        <p:spPr>
          <a:xfrm>
            <a:off x="8182288" y="1746167"/>
            <a:ext cx="3628711" cy="4353388"/>
          </a:xfrm>
          <a:ln>
            <a:noFill/>
            <a:miter lim="800000"/>
          </a:ln>
        </p:spPr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23" hasCustomPrompt="1"/>
          </p:nvPr>
        </p:nvSpPr>
        <p:spPr>
          <a:xfrm>
            <a:off x="4233287" y="1365166"/>
            <a:ext cx="3623986" cy="381000"/>
          </a:xfrm>
          <a:ln>
            <a:noFill/>
            <a:miter lim="800000"/>
          </a:ln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200" b="1" baseline="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</a:t>
            </a:r>
            <a:r>
              <a:rPr lang="en-US" dirty="0"/>
              <a:t>heading</a:t>
            </a:r>
            <a:endParaRPr dirty="0"/>
          </a:p>
        </p:txBody>
      </p:sp>
      <p:sp>
        <p:nvSpPr>
          <p:cNvPr id="28" name="Rectangle 27"/>
          <p:cNvSpPr/>
          <p:nvPr userDrawn="1"/>
        </p:nvSpPr>
        <p:spPr>
          <a:xfrm>
            <a:off x="385100" y="118949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pic>
        <p:nvPicPr>
          <p:cNvPr id="30" name="Picture 29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C831EBB5-21C4-4F56-9D7F-EDB7844B96A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1746" y="704332"/>
            <a:ext cx="11529254" cy="381000"/>
          </a:xfrm>
        </p:spPr>
        <p:txBody>
          <a:bodyPr vert="horz" lIns="91440" tIns="91440" rIns="91440" bIns="91440" rtlCol="0" anchor="ctr">
            <a:noAutofit/>
          </a:bodyPr>
          <a:lstStyle>
            <a:lvl1pPr marL="0" indent="0">
              <a:buNone/>
              <a:defRPr sz="2400" baseline="0" dirty="0"/>
            </a:lvl1pPr>
          </a:lstStyle>
          <a:p>
            <a:pPr marL="182880" lvl="0" indent="-182880">
              <a:spcBef>
                <a:spcPts val="0"/>
              </a:spcBef>
            </a:pPr>
            <a:r>
              <a:rPr dirty="0"/>
              <a:t>Click to add one-line subtitle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9EF0ECA-DE60-41FE-A905-507AB710EE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2634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286670" y="1000162"/>
            <a:ext cx="7942930" cy="5095837"/>
          </a:xfrm>
          <a:ln>
            <a:noFill/>
            <a:miter lim="800000"/>
          </a:ln>
        </p:spPr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2" hasCustomPrompt="1"/>
          </p:nvPr>
        </p:nvSpPr>
        <p:spPr bwMode="ltGray">
          <a:xfrm>
            <a:off x="8553153" y="999674"/>
            <a:ext cx="3257847" cy="5096326"/>
          </a:xfrm>
          <a:noFill/>
          <a:ln w="57150">
            <a:solidFill>
              <a:srgbClr val="32DAC8"/>
            </a:solidFill>
            <a:miter lim="800000"/>
          </a:ln>
        </p:spPr>
        <p:txBody>
          <a:bodyPr lIns="137160" tIns="91440" rIns="137160" bIns="91440">
            <a:noAutofit/>
          </a:bodyPr>
          <a:lstStyle>
            <a:lvl1pPr marL="0" indent="0">
              <a:spcBef>
                <a:spcPts val="900"/>
              </a:spcBef>
              <a:buNone/>
              <a:defRPr sz="2200">
                <a:latin typeface="MetricHPE" panose="020B05030302020602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supporting text</a:t>
            </a:r>
          </a:p>
          <a:p>
            <a:pPr lvl="0"/>
            <a:endParaRPr lang="en-US" dirty="0"/>
          </a:p>
        </p:txBody>
      </p: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7FCC12E-6D90-403E-80FA-0F7CB28A2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2299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2" hasCustomPrompt="1"/>
          </p:nvPr>
        </p:nvSpPr>
        <p:spPr bwMode="ltGray">
          <a:xfrm>
            <a:off x="8013028" y="999674"/>
            <a:ext cx="3797971" cy="5096326"/>
          </a:xfrm>
          <a:noFill/>
          <a:ln w="57150">
            <a:noFill/>
            <a:miter lim="800000"/>
          </a:ln>
        </p:spPr>
        <p:txBody>
          <a:bodyPr lIns="137160" tIns="91440" rIns="137160" bIns="91440">
            <a:noAutofit/>
          </a:bodyPr>
          <a:lstStyle>
            <a:lvl1pPr marL="0" indent="0">
              <a:spcBef>
                <a:spcPts val="900"/>
              </a:spcBef>
              <a:buNone/>
              <a:defRPr sz="2200">
                <a:latin typeface="MetricHPE" panose="020B05030302020602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supporting text</a:t>
            </a:r>
          </a:p>
          <a:p>
            <a:pPr lvl="0"/>
            <a:endParaRPr lang="en-US" dirty="0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8" hasCustomPrompt="1"/>
          </p:nvPr>
        </p:nvSpPr>
        <p:spPr>
          <a:xfrm>
            <a:off x="381000" y="999540"/>
            <a:ext cx="7470648" cy="5096460"/>
          </a:xfrm>
          <a:ln>
            <a:noFill/>
            <a:miter lim="800000"/>
          </a:ln>
        </p:spPr>
        <p:txBody>
          <a:bodyPr/>
          <a:lstStyle>
            <a:lvl1pPr marL="0" indent="0">
              <a:buNone/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5722C60-FC76-4A73-9A5C-0D547B644D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1410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2" hasCustomPrompt="1"/>
          </p:nvPr>
        </p:nvSpPr>
        <p:spPr bwMode="ltGray">
          <a:xfrm>
            <a:off x="8007016" y="999674"/>
            <a:ext cx="3803983" cy="5096326"/>
          </a:xfrm>
          <a:noFill/>
          <a:ln w="57150">
            <a:noFill/>
            <a:miter lim="800000"/>
          </a:ln>
        </p:spPr>
        <p:txBody>
          <a:bodyPr lIns="137160" tIns="91440" rIns="137160" bIns="91440">
            <a:noAutofit/>
          </a:bodyPr>
          <a:lstStyle>
            <a:lvl1pPr marL="0" indent="0">
              <a:spcBef>
                <a:spcPts val="900"/>
              </a:spcBef>
              <a:buNone/>
              <a:defRPr sz="2200">
                <a:latin typeface="MetricHPE" panose="020B05030302020602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supporting text</a:t>
            </a:r>
          </a:p>
          <a:p>
            <a:pPr lvl="0"/>
            <a:endParaRPr lang="en-US" dirty="0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8" hasCustomPrompt="1"/>
          </p:nvPr>
        </p:nvSpPr>
        <p:spPr>
          <a:xfrm>
            <a:off x="381000" y="999540"/>
            <a:ext cx="7470648" cy="5096460"/>
          </a:xfrm>
          <a:ln>
            <a:noFill/>
            <a:miter lim="800000"/>
          </a:ln>
        </p:spPr>
        <p:txBody>
          <a:bodyPr/>
          <a:lstStyle>
            <a:lvl1pPr marL="0" indent="0">
              <a:buNone/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B1C1C31-7119-4D9E-8DED-87033B4B07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3497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 hasCustomPrompt="1"/>
          </p:nvPr>
        </p:nvSpPr>
        <p:spPr bwMode="ltGray">
          <a:xfrm>
            <a:off x="381000" y="4925740"/>
            <a:ext cx="5611118" cy="1170260"/>
          </a:xfrm>
          <a:noFill/>
          <a:ln w="57150">
            <a:noFill/>
            <a:miter lim="800000"/>
          </a:ln>
        </p:spPr>
        <p:txBody>
          <a:bodyPr lIns="137160" tIns="91440" rIns="137160" bIns="91440">
            <a:noAutofit/>
          </a:bodyPr>
          <a:lstStyle>
            <a:lvl1pPr marL="0" indent="0" algn="ctr">
              <a:spcBef>
                <a:spcPts val="900"/>
              </a:spcBef>
              <a:buNone/>
              <a:defRPr sz="1800">
                <a:latin typeface="MetricHPE" panose="020B05030302020602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caption</a:t>
            </a:r>
          </a:p>
          <a:p>
            <a:pPr lvl="0"/>
            <a:endParaRPr lang="en-US" dirty="0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8" hasCustomPrompt="1"/>
          </p:nvPr>
        </p:nvSpPr>
        <p:spPr>
          <a:xfrm>
            <a:off x="381000" y="999540"/>
            <a:ext cx="5611288" cy="3803904"/>
          </a:xfrm>
        </p:spPr>
        <p:txBody>
          <a:bodyPr anchor="ctr"/>
          <a:lstStyle>
            <a:lvl1pPr marL="0" indent="0" algn="ctr">
              <a:buNone/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19" hasCustomPrompt="1"/>
          </p:nvPr>
        </p:nvSpPr>
        <p:spPr bwMode="ltGray">
          <a:xfrm>
            <a:off x="6199712" y="4925740"/>
            <a:ext cx="5611118" cy="1170260"/>
          </a:xfrm>
          <a:noFill/>
          <a:ln w="57150">
            <a:noFill/>
            <a:miter lim="800000"/>
          </a:ln>
        </p:spPr>
        <p:txBody>
          <a:bodyPr lIns="137160" tIns="91440" rIns="137160" bIns="91440">
            <a:noAutofit/>
          </a:bodyPr>
          <a:lstStyle>
            <a:lvl1pPr marL="0" indent="0" algn="ctr">
              <a:spcBef>
                <a:spcPts val="900"/>
              </a:spcBef>
              <a:buNone/>
              <a:defRPr sz="1800">
                <a:latin typeface="MetricHPE" panose="020B05030302020602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caption</a:t>
            </a:r>
          </a:p>
          <a:p>
            <a:pPr lvl="0"/>
            <a:endParaRPr lang="en-US" dirty="0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20" hasCustomPrompt="1"/>
          </p:nvPr>
        </p:nvSpPr>
        <p:spPr>
          <a:xfrm>
            <a:off x="6197180" y="999540"/>
            <a:ext cx="5619836" cy="3803904"/>
          </a:xfrm>
        </p:spPr>
        <p:txBody>
          <a:bodyPr anchor="ctr"/>
          <a:lstStyle>
            <a:lvl1pPr marL="0" indent="0" algn="ctr">
              <a:buNone/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21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2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79D366-784C-495D-8F64-93E8B37FC9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1898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" hasCustomPrompt="1"/>
          </p:nvPr>
        </p:nvSpPr>
        <p:spPr bwMode="ltGray">
          <a:xfrm>
            <a:off x="389696" y="4925740"/>
            <a:ext cx="3678308" cy="1152211"/>
          </a:xfrm>
          <a:noFill/>
          <a:ln w="57150">
            <a:noFill/>
            <a:miter lim="800000"/>
          </a:ln>
        </p:spPr>
        <p:txBody>
          <a:bodyPr lIns="137160" tIns="91440" rIns="137160" bIns="91440">
            <a:noAutofit/>
          </a:bodyPr>
          <a:lstStyle>
            <a:lvl1pPr marL="0" indent="0" algn="ctr">
              <a:spcBef>
                <a:spcPts val="900"/>
              </a:spcBef>
              <a:buNone/>
              <a:defRPr sz="1800">
                <a:latin typeface="MetricHPE" panose="020B05030302020602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caption</a:t>
            </a:r>
          </a:p>
          <a:p>
            <a:pPr lvl="0"/>
            <a:endParaRPr lang="en-US" dirty="0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8" hasCustomPrompt="1"/>
          </p:nvPr>
        </p:nvSpPr>
        <p:spPr>
          <a:xfrm>
            <a:off x="381000" y="999540"/>
            <a:ext cx="3678308" cy="3803904"/>
          </a:xfrm>
        </p:spPr>
        <p:txBody>
          <a:bodyPr anchor="ctr"/>
          <a:lstStyle>
            <a:lvl1pPr marL="0" indent="0" algn="ctr">
              <a:buNone/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 hasCustomPrompt="1"/>
          </p:nvPr>
        </p:nvSpPr>
        <p:spPr bwMode="ltGray">
          <a:xfrm>
            <a:off x="4261194" y="4925740"/>
            <a:ext cx="3678308" cy="1152211"/>
          </a:xfrm>
          <a:noFill/>
          <a:ln w="57150">
            <a:noFill/>
            <a:miter lim="800000"/>
          </a:ln>
        </p:spPr>
        <p:txBody>
          <a:bodyPr lIns="137160" tIns="91440" rIns="137160" bIns="91440">
            <a:noAutofit/>
          </a:bodyPr>
          <a:lstStyle>
            <a:lvl1pPr marL="0" indent="0" algn="ctr">
              <a:spcBef>
                <a:spcPts val="900"/>
              </a:spcBef>
              <a:buNone/>
              <a:defRPr sz="1800">
                <a:latin typeface="MetricHPE" panose="020B05030302020602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caption</a:t>
            </a:r>
          </a:p>
          <a:p>
            <a:pPr lvl="0"/>
            <a:endParaRPr lang="en-US" dirty="0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0" hasCustomPrompt="1"/>
          </p:nvPr>
        </p:nvSpPr>
        <p:spPr>
          <a:xfrm>
            <a:off x="4252498" y="999540"/>
            <a:ext cx="3678308" cy="3803904"/>
          </a:xfrm>
        </p:spPr>
        <p:txBody>
          <a:bodyPr anchor="ctr"/>
          <a:lstStyle>
            <a:lvl1pPr marL="0" indent="0" algn="ctr">
              <a:buNone/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26" name="Text Placeholder 3"/>
          <p:cNvSpPr>
            <a:spLocks noGrp="1"/>
          </p:cNvSpPr>
          <p:nvPr>
            <p:ph type="body" sz="half" idx="21" hasCustomPrompt="1"/>
          </p:nvPr>
        </p:nvSpPr>
        <p:spPr bwMode="ltGray">
          <a:xfrm>
            <a:off x="8141388" y="4925740"/>
            <a:ext cx="3678308" cy="1152211"/>
          </a:xfrm>
          <a:noFill/>
          <a:ln w="57150">
            <a:noFill/>
            <a:miter lim="800000"/>
          </a:ln>
        </p:spPr>
        <p:txBody>
          <a:bodyPr lIns="137160" tIns="91440" rIns="137160" bIns="91440">
            <a:noAutofit/>
          </a:bodyPr>
          <a:lstStyle>
            <a:lvl1pPr marL="0" indent="0" algn="ctr">
              <a:spcBef>
                <a:spcPts val="900"/>
              </a:spcBef>
              <a:buNone/>
              <a:defRPr sz="1800">
                <a:latin typeface="MetricHPE" panose="020B05030302020602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caption</a:t>
            </a:r>
          </a:p>
          <a:p>
            <a:pPr lvl="0"/>
            <a:endParaRPr lang="en-US" dirty="0"/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22" hasCustomPrompt="1"/>
          </p:nvPr>
        </p:nvSpPr>
        <p:spPr>
          <a:xfrm>
            <a:off x="8132692" y="999540"/>
            <a:ext cx="3678308" cy="3803904"/>
          </a:xfrm>
        </p:spPr>
        <p:txBody>
          <a:bodyPr anchor="ctr"/>
          <a:lstStyle>
            <a:lvl1pPr marL="0" indent="0" algn="ctr">
              <a:buNone/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23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8DA0A33-9CC4-4DCC-85C5-5D814DA5F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1589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284749" y="521016"/>
            <a:ext cx="6195700" cy="2828660"/>
          </a:xfrm>
        </p:spPr>
        <p:txBody>
          <a:bodyPr anchor="b"/>
          <a:lstStyle>
            <a:lvl1pPr>
              <a:lnSpc>
                <a:spcPct val="85000"/>
              </a:lnSpc>
              <a:defRPr sz="4400"/>
            </a:lvl1pPr>
          </a:lstStyle>
          <a:p>
            <a:r>
              <a:rPr lang="en-US" dirty="0"/>
              <a:t>Click to add thank you message</a:t>
            </a:r>
          </a:p>
        </p:txBody>
      </p:sp>
      <p:sp>
        <p:nvSpPr>
          <p:cNvPr id="15" name="Rectangle 14"/>
          <p:cNvSpPr/>
          <p:nvPr userDrawn="1"/>
        </p:nvSpPr>
        <p:spPr>
          <a:xfrm>
            <a:off x="381000" y="3374136"/>
            <a:ext cx="530283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93442" y="3528820"/>
            <a:ext cx="11517557" cy="381000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200" baseline="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lang="en-US" dirty="0"/>
              <a:t>Speaker contact information</a:t>
            </a:r>
            <a:endParaRPr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5419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N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4"/>
          <p:cNvSpPr>
            <a:spLocks noGrp="1"/>
          </p:cNvSpPr>
          <p:nvPr>
            <p:ph type="title" hasCustomPrompt="1"/>
          </p:nvPr>
        </p:nvSpPr>
        <p:spPr>
          <a:xfrm>
            <a:off x="290747" y="1869197"/>
            <a:ext cx="11423555" cy="1905000"/>
          </a:xfrm>
        </p:spPr>
        <p:txBody>
          <a:bodyPr lIns="91440" tIns="91440" rIns="91440" bIns="91440" anchor="b"/>
          <a:lstStyle>
            <a:lvl1pPr>
              <a:lnSpc>
                <a:spcPct val="80000"/>
              </a:lnSpc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</a:t>
            </a:r>
            <a:br>
              <a:rPr lang="en-US" dirty="0"/>
            </a:br>
            <a:r>
              <a:rPr lang="en-US" dirty="0"/>
              <a:t>master title style</a:t>
            </a:r>
            <a:endParaRPr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90747" y="4133088"/>
            <a:ext cx="8229600" cy="438912"/>
          </a:xfrm>
        </p:spPr>
        <p:txBody>
          <a:bodyPr lIns="91440" tIns="91440" rIns="91440" bIns="91440">
            <a:noAutofit/>
          </a:bodyPr>
          <a:lstStyle>
            <a:lvl1pPr marL="0" indent="0" algn="l">
              <a:spcBef>
                <a:spcPts val="0"/>
              </a:spcBef>
              <a:buNone/>
              <a:defRPr sz="3200">
                <a:solidFill>
                  <a:schemeClr val="bg1"/>
                </a:solidFill>
                <a:latin typeface="MetricHPE" panose="020B050303020206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Speaker name and title</a:t>
            </a:r>
            <a:endParaRPr dirty="0"/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90747" y="4577983"/>
            <a:ext cx="5489578" cy="339214"/>
          </a:xfrm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200" baseline="0">
                <a:solidFill>
                  <a:schemeClr val="bg1"/>
                </a:solidFill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lang="en-US" dirty="0"/>
              <a:t>Month day, year</a:t>
            </a:r>
            <a:endParaRPr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379647" y="3890957"/>
            <a:ext cx="530283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1DE7DF4-80FB-44F1-84C8-232D48CE018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393523" y="381956"/>
            <a:ext cx="2218745" cy="893759"/>
            <a:chOff x="3578225" y="1146175"/>
            <a:chExt cx="5038725" cy="2111375"/>
          </a:xfrm>
        </p:grpSpPr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C116200C-623E-4E13-B86C-8357D65B62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78225" y="1146175"/>
              <a:ext cx="1725613" cy="498475"/>
            </a:xfrm>
            <a:custGeom>
              <a:avLst/>
              <a:gdLst>
                <a:gd name="T0" fmla="*/ 0 w 1087"/>
                <a:gd name="T1" fmla="*/ 0 h 314"/>
                <a:gd name="T2" fmla="*/ 0 w 1087"/>
                <a:gd name="T3" fmla="*/ 314 h 314"/>
                <a:gd name="T4" fmla="*/ 0 w 1087"/>
                <a:gd name="T5" fmla="*/ 314 h 314"/>
                <a:gd name="T6" fmla="*/ 1087 w 1087"/>
                <a:gd name="T7" fmla="*/ 314 h 314"/>
                <a:gd name="T8" fmla="*/ 1087 w 1087"/>
                <a:gd name="T9" fmla="*/ 0 h 314"/>
                <a:gd name="T10" fmla="*/ 0 w 1087"/>
                <a:gd name="T11" fmla="*/ 0 h 314"/>
                <a:gd name="T12" fmla="*/ 1018 w 1087"/>
                <a:gd name="T13" fmla="*/ 245 h 314"/>
                <a:gd name="T14" fmla="*/ 69 w 1087"/>
                <a:gd name="T15" fmla="*/ 245 h 314"/>
                <a:gd name="T16" fmla="*/ 69 w 1087"/>
                <a:gd name="T17" fmla="*/ 69 h 314"/>
                <a:gd name="T18" fmla="*/ 1018 w 1087"/>
                <a:gd name="T19" fmla="*/ 69 h 314"/>
                <a:gd name="T20" fmla="*/ 1018 w 1087"/>
                <a:gd name="T21" fmla="*/ 245 h 314"/>
                <a:gd name="T22" fmla="*/ 1018 w 1087"/>
                <a:gd name="T23" fmla="*/ 245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87" h="314">
                  <a:moveTo>
                    <a:pt x="0" y="0"/>
                  </a:moveTo>
                  <a:lnTo>
                    <a:pt x="0" y="314"/>
                  </a:lnTo>
                  <a:lnTo>
                    <a:pt x="0" y="314"/>
                  </a:lnTo>
                  <a:lnTo>
                    <a:pt x="1087" y="314"/>
                  </a:lnTo>
                  <a:lnTo>
                    <a:pt x="1087" y="0"/>
                  </a:lnTo>
                  <a:lnTo>
                    <a:pt x="0" y="0"/>
                  </a:lnTo>
                  <a:close/>
                  <a:moveTo>
                    <a:pt x="1018" y="245"/>
                  </a:moveTo>
                  <a:lnTo>
                    <a:pt x="69" y="245"/>
                  </a:lnTo>
                  <a:lnTo>
                    <a:pt x="69" y="69"/>
                  </a:lnTo>
                  <a:lnTo>
                    <a:pt x="1018" y="69"/>
                  </a:lnTo>
                  <a:lnTo>
                    <a:pt x="1018" y="245"/>
                  </a:lnTo>
                  <a:lnTo>
                    <a:pt x="1018" y="245"/>
                  </a:lnTo>
                  <a:close/>
                </a:path>
              </a:pathLst>
            </a:custGeom>
            <a:solidFill>
              <a:srgbClr val="00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dirty="0">
                <a:latin typeface="MetricHPE Black" panose="020B0A03030202060203" pitchFamily="34" charset="0"/>
              </a:endParaRPr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856AED84-0D83-4550-A8C7-8CF1C4D3EA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78225" y="1968501"/>
              <a:ext cx="5038725" cy="1289049"/>
            </a:xfrm>
            <a:custGeom>
              <a:avLst/>
              <a:gdLst>
                <a:gd name="T0" fmla="*/ 80 w 1341"/>
                <a:gd name="T1" fmla="*/ 52 h 342"/>
                <a:gd name="T2" fmla="*/ 29 w 1341"/>
                <a:gd name="T3" fmla="*/ 77 h 342"/>
                <a:gd name="T4" fmla="*/ 212 w 1341"/>
                <a:gd name="T5" fmla="*/ 93 h 342"/>
                <a:gd name="T6" fmla="*/ 174 w 1341"/>
                <a:gd name="T7" fmla="*/ 134 h 342"/>
                <a:gd name="T8" fmla="*/ 272 w 1341"/>
                <a:gd name="T9" fmla="*/ 132 h 342"/>
                <a:gd name="T10" fmla="*/ 276 w 1341"/>
                <a:gd name="T11" fmla="*/ 38 h 342"/>
                <a:gd name="T12" fmla="*/ 327 w 1341"/>
                <a:gd name="T13" fmla="*/ 132 h 342"/>
                <a:gd name="T14" fmla="*/ 398 w 1341"/>
                <a:gd name="T15" fmla="*/ 0 h 342"/>
                <a:gd name="T16" fmla="*/ 402 w 1341"/>
                <a:gd name="T17" fmla="*/ 134 h 342"/>
                <a:gd name="T18" fmla="*/ 448 w 1341"/>
                <a:gd name="T19" fmla="*/ 93 h 342"/>
                <a:gd name="T20" fmla="*/ 448 w 1341"/>
                <a:gd name="T21" fmla="*/ 74 h 342"/>
                <a:gd name="T22" fmla="*/ 642 w 1341"/>
                <a:gd name="T23" fmla="*/ 60 h 342"/>
                <a:gd name="T24" fmla="*/ 642 w 1341"/>
                <a:gd name="T25" fmla="*/ 131 h 342"/>
                <a:gd name="T26" fmla="*/ 570 w 1341"/>
                <a:gd name="T27" fmla="*/ 111 h 342"/>
                <a:gd name="T28" fmla="*/ 530 w 1341"/>
                <a:gd name="T29" fmla="*/ 60 h 342"/>
                <a:gd name="T30" fmla="*/ 558 w 1341"/>
                <a:gd name="T31" fmla="*/ 38 h 342"/>
                <a:gd name="T32" fmla="*/ 738 w 1341"/>
                <a:gd name="T33" fmla="*/ 89 h 342"/>
                <a:gd name="T34" fmla="*/ 787 w 1341"/>
                <a:gd name="T35" fmla="*/ 45 h 342"/>
                <a:gd name="T36" fmla="*/ 736 w 1341"/>
                <a:gd name="T37" fmla="*/ 65 h 342"/>
                <a:gd name="T38" fmla="*/ 848 w 1341"/>
                <a:gd name="T39" fmla="*/ 73 h 342"/>
                <a:gd name="T40" fmla="*/ 876 w 1341"/>
                <a:gd name="T41" fmla="*/ 73 h 342"/>
                <a:gd name="T42" fmla="*/ 833 w 1341"/>
                <a:gd name="T43" fmla="*/ 91 h 342"/>
                <a:gd name="T44" fmla="*/ 965 w 1341"/>
                <a:gd name="T45" fmla="*/ 43 h 342"/>
                <a:gd name="T46" fmla="*/ 964 w 1341"/>
                <a:gd name="T47" fmla="*/ 103 h 342"/>
                <a:gd name="T48" fmla="*/ 1010 w 1341"/>
                <a:gd name="T49" fmla="*/ 132 h 342"/>
                <a:gd name="T50" fmla="*/ 1070 w 1341"/>
                <a:gd name="T51" fmla="*/ 38 h 342"/>
                <a:gd name="T52" fmla="*/ 1010 w 1341"/>
                <a:gd name="T53" fmla="*/ 89 h 342"/>
                <a:gd name="T54" fmla="*/ 1133 w 1341"/>
                <a:gd name="T55" fmla="*/ 73 h 342"/>
                <a:gd name="T56" fmla="*/ 1160 w 1341"/>
                <a:gd name="T57" fmla="*/ 73 h 342"/>
                <a:gd name="T58" fmla="*/ 1117 w 1341"/>
                <a:gd name="T59" fmla="*/ 91 h 342"/>
                <a:gd name="T60" fmla="*/ 1239 w 1341"/>
                <a:gd name="T61" fmla="*/ 39 h 342"/>
                <a:gd name="T62" fmla="*/ 1180 w 1341"/>
                <a:gd name="T63" fmla="*/ 132 h 342"/>
                <a:gd name="T64" fmla="*/ 1246 w 1341"/>
                <a:gd name="T65" fmla="*/ 85 h 342"/>
                <a:gd name="T66" fmla="*/ 1314 w 1341"/>
                <a:gd name="T67" fmla="*/ 132 h 342"/>
                <a:gd name="T68" fmla="*/ 1295 w 1341"/>
                <a:gd name="T69" fmla="*/ 110 h 342"/>
                <a:gd name="T70" fmla="*/ 18 w 1341"/>
                <a:gd name="T71" fmla="*/ 231 h 342"/>
                <a:gd name="T72" fmla="*/ 81 w 1341"/>
                <a:gd name="T73" fmla="*/ 307 h 342"/>
                <a:gd name="T74" fmla="*/ 164 w 1341"/>
                <a:gd name="T75" fmla="*/ 307 h 342"/>
                <a:gd name="T76" fmla="*/ 103 w 1341"/>
                <a:gd name="T77" fmla="*/ 214 h 342"/>
                <a:gd name="T78" fmla="*/ 252 w 1341"/>
                <a:gd name="T79" fmla="*/ 229 h 342"/>
                <a:gd name="T80" fmla="*/ 252 w 1341"/>
                <a:gd name="T81" fmla="*/ 307 h 342"/>
                <a:gd name="T82" fmla="*/ 211 w 1341"/>
                <a:gd name="T83" fmla="*/ 214 h 342"/>
                <a:gd name="T84" fmla="*/ 305 w 1341"/>
                <a:gd name="T85" fmla="*/ 212 h 342"/>
                <a:gd name="T86" fmla="*/ 338 w 1341"/>
                <a:gd name="T87" fmla="*/ 285 h 342"/>
                <a:gd name="T88" fmla="*/ 281 w 1341"/>
                <a:gd name="T89" fmla="*/ 251 h 342"/>
                <a:gd name="T90" fmla="*/ 403 w 1341"/>
                <a:gd name="T91" fmla="*/ 229 h 342"/>
                <a:gd name="T92" fmla="*/ 382 w 1341"/>
                <a:gd name="T93" fmla="*/ 228 h 342"/>
                <a:gd name="T94" fmla="*/ 430 w 1341"/>
                <a:gd name="T95" fmla="*/ 342 h 342"/>
                <a:gd name="T96" fmla="*/ 498 w 1341"/>
                <a:gd name="T97" fmla="*/ 260 h 342"/>
                <a:gd name="T98" fmla="*/ 577 w 1341"/>
                <a:gd name="T99" fmla="*/ 212 h 342"/>
                <a:gd name="T100" fmla="*/ 554 w 1341"/>
                <a:gd name="T101" fmla="*/ 307 h 342"/>
                <a:gd name="T102" fmla="*/ 623 w 1341"/>
                <a:gd name="T103" fmla="*/ 187 h 342"/>
                <a:gd name="T104" fmla="*/ 621 w 1341"/>
                <a:gd name="T105" fmla="*/ 307 h 342"/>
                <a:gd name="T106" fmla="*/ 644 w 1341"/>
                <a:gd name="T107" fmla="*/ 300 h 342"/>
                <a:gd name="T108" fmla="*/ 644 w 1341"/>
                <a:gd name="T109" fmla="*/ 240 h 342"/>
                <a:gd name="T110" fmla="*/ 661 w 1341"/>
                <a:gd name="T111" fmla="*/ 238 h 342"/>
                <a:gd name="T112" fmla="*/ 807 w 1341"/>
                <a:gd name="T113" fmla="*/ 266 h 342"/>
                <a:gd name="T114" fmla="*/ 772 w 1341"/>
                <a:gd name="T115" fmla="*/ 309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41" h="342">
                  <a:moveTo>
                    <a:pt x="29" y="132"/>
                  </a:moveTo>
                  <a:cubicBezTo>
                    <a:pt x="0" y="132"/>
                    <a:pt x="0" y="132"/>
                    <a:pt x="0" y="1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29" y="77"/>
                    <a:pt x="29" y="77"/>
                    <a:pt x="29" y="77"/>
                  </a:cubicBezTo>
                  <a:lnTo>
                    <a:pt x="29" y="132"/>
                  </a:lnTo>
                  <a:close/>
                  <a:moveTo>
                    <a:pt x="174" y="134"/>
                  </a:moveTo>
                  <a:cubicBezTo>
                    <a:pt x="145" y="134"/>
                    <a:pt x="125" y="116"/>
                    <a:pt x="125" y="85"/>
                  </a:cubicBezTo>
                  <a:cubicBezTo>
                    <a:pt x="125" y="56"/>
                    <a:pt x="144" y="36"/>
                    <a:pt x="170" y="36"/>
                  </a:cubicBezTo>
                  <a:cubicBezTo>
                    <a:pt x="198" y="36"/>
                    <a:pt x="212" y="55"/>
                    <a:pt x="212" y="83"/>
                  </a:cubicBezTo>
                  <a:cubicBezTo>
                    <a:pt x="212" y="93"/>
                    <a:pt x="212" y="93"/>
                    <a:pt x="212" y="93"/>
                  </a:cubicBezTo>
                  <a:cubicBezTo>
                    <a:pt x="152" y="93"/>
                    <a:pt x="152" y="93"/>
                    <a:pt x="152" y="93"/>
                  </a:cubicBezTo>
                  <a:cubicBezTo>
                    <a:pt x="155" y="108"/>
                    <a:pt x="167" y="112"/>
                    <a:pt x="178" y="112"/>
                  </a:cubicBezTo>
                  <a:cubicBezTo>
                    <a:pt x="188" y="112"/>
                    <a:pt x="195" y="110"/>
                    <a:pt x="204" y="104"/>
                  </a:cubicBezTo>
                  <a:cubicBezTo>
                    <a:pt x="205" y="104"/>
                    <a:pt x="205" y="104"/>
                    <a:pt x="205" y="104"/>
                  </a:cubicBezTo>
                  <a:cubicBezTo>
                    <a:pt x="205" y="126"/>
                    <a:pt x="205" y="126"/>
                    <a:pt x="205" y="126"/>
                  </a:cubicBezTo>
                  <a:cubicBezTo>
                    <a:pt x="198" y="131"/>
                    <a:pt x="187" y="134"/>
                    <a:pt x="174" y="134"/>
                  </a:cubicBezTo>
                  <a:close/>
                  <a:moveTo>
                    <a:pt x="152" y="74"/>
                  </a:moveTo>
                  <a:cubicBezTo>
                    <a:pt x="186" y="74"/>
                    <a:pt x="186" y="74"/>
                    <a:pt x="186" y="74"/>
                  </a:cubicBezTo>
                  <a:cubicBezTo>
                    <a:pt x="186" y="64"/>
                    <a:pt x="182" y="58"/>
                    <a:pt x="170" y="58"/>
                  </a:cubicBezTo>
                  <a:cubicBezTo>
                    <a:pt x="162" y="58"/>
                    <a:pt x="155" y="61"/>
                    <a:pt x="152" y="74"/>
                  </a:cubicBezTo>
                  <a:close/>
                  <a:moveTo>
                    <a:pt x="287" y="77"/>
                  </a:moveTo>
                  <a:cubicBezTo>
                    <a:pt x="272" y="132"/>
                    <a:pt x="272" y="132"/>
                    <a:pt x="272" y="132"/>
                  </a:cubicBezTo>
                  <a:cubicBezTo>
                    <a:pt x="247" y="132"/>
                    <a:pt x="247" y="132"/>
                    <a:pt x="247" y="132"/>
                  </a:cubicBezTo>
                  <a:cubicBezTo>
                    <a:pt x="218" y="39"/>
                    <a:pt x="218" y="39"/>
                    <a:pt x="218" y="39"/>
                  </a:cubicBezTo>
                  <a:cubicBezTo>
                    <a:pt x="218" y="38"/>
                    <a:pt x="218" y="38"/>
                    <a:pt x="218" y="38"/>
                  </a:cubicBezTo>
                  <a:cubicBezTo>
                    <a:pt x="246" y="38"/>
                    <a:pt x="246" y="38"/>
                    <a:pt x="246" y="38"/>
                  </a:cubicBezTo>
                  <a:cubicBezTo>
                    <a:pt x="261" y="93"/>
                    <a:pt x="261" y="93"/>
                    <a:pt x="261" y="93"/>
                  </a:cubicBezTo>
                  <a:cubicBezTo>
                    <a:pt x="276" y="38"/>
                    <a:pt x="276" y="38"/>
                    <a:pt x="276" y="38"/>
                  </a:cubicBezTo>
                  <a:cubicBezTo>
                    <a:pt x="298" y="38"/>
                    <a:pt x="298" y="38"/>
                    <a:pt x="298" y="38"/>
                  </a:cubicBezTo>
                  <a:cubicBezTo>
                    <a:pt x="313" y="93"/>
                    <a:pt x="313" y="93"/>
                    <a:pt x="313" y="93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55" y="38"/>
                    <a:pt x="355" y="38"/>
                    <a:pt x="355" y="38"/>
                  </a:cubicBezTo>
                  <a:cubicBezTo>
                    <a:pt x="355" y="39"/>
                    <a:pt x="355" y="39"/>
                    <a:pt x="355" y="39"/>
                  </a:cubicBezTo>
                  <a:cubicBezTo>
                    <a:pt x="327" y="132"/>
                    <a:pt x="327" y="132"/>
                    <a:pt x="327" y="132"/>
                  </a:cubicBezTo>
                  <a:cubicBezTo>
                    <a:pt x="302" y="132"/>
                    <a:pt x="302" y="132"/>
                    <a:pt x="302" y="132"/>
                  </a:cubicBezTo>
                  <a:lnTo>
                    <a:pt x="287" y="77"/>
                  </a:lnTo>
                  <a:close/>
                  <a:moveTo>
                    <a:pt x="402" y="134"/>
                  </a:moveTo>
                  <a:cubicBezTo>
                    <a:pt x="379" y="134"/>
                    <a:pt x="370" y="125"/>
                    <a:pt x="370" y="104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98" y="0"/>
                    <a:pt x="398" y="0"/>
                    <a:pt x="398" y="0"/>
                  </a:cubicBezTo>
                  <a:cubicBezTo>
                    <a:pt x="398" y="102"/>
                    <a:pt x="398" y="102"/>
                    <a:pt x="398" y="102"/>
                  </a:cubicBezTo>
                  <a:cubicBezTo>
                    <a:pt x="398" y="108"/>
                    <a:pt x="400" y="111"/>
                    <a:pt x="406" y="111"/>
                  </a:cubicBezTo>
                  <a:cubicBezTo>
                    <a:pt x="408" y="111"/>
                    <a:pt x="410" y="110"/>
                    <a:pt x="412" y="109"/>
                  </a:cubicBezTo>
                  <a:cubicBezTo>
                    <a:pt x="413" y="109"/>
                    <a:pt x="413" y="109"/>
                    <a:pt x="413" y="109"/>
                  </a:cubicBezTo>
                  <a:cubicBezTo>
                    <a:pt x="413" y="132"/>
                    <a:pt x="413" y="132"/>
                    <a:pt x="413" y="132"/>
                  </a:cubicBezTo>
                  <a:cubicBezTo>
                    <a:pt x="410" y="133"/>
                    <a:pt x="406" y="134"/>
                    <a:pt x="402" y="134"/>
                  </a:cubicBezTo>
                  <a:close/>
                  <a:moveTo>
                    <a:pt x="469" y="134"/>
                  </a:moveTo>
                  <a:cubicBezTo>
                    <a:pt x="440" y="134"/>
                    <a:pt x="420" y="116"/>
                    <a:pt x="420" y="85"/>
                  </a:cubicBezTo>
                  <a:cubicBezTo>
                    <a:pt x="420" y="56"/>
                    <a:pt x="440" y="36"/>
                    <a:pt x="465" y="36"/>
                  </a:cubicBezTo>
                  <a:cubicBezTo>
                    <a:pt x="494" y="36"/>
                    <a:pt x="507" y="55"/>
                    <a:pt x="507" y="83"/>
                  </a:cubicBezTo>
                  <a:cubicBezTo>
                    <a:pt x="507" y="93"/>
                    <a:pt x="507" y="93"/>
                    <a:pt x="507" y="93"/>
                  </a:cubicBezTo>
                  <a:cubicBezTo>
                    <a:pt x="448" y="93"/>
                    <a:pt x="448" y="93"/>
                    <a:pt x="448" y="93"/>
                  </a:cubicBezTo>
                  <a:cubicBezTo>
                    <a:pt x="451" y="108"/>
                    <a:pt x="462" y="112"/>
                    <a:pt x="474" y="112"/>
                  </a:cubicBezTo>
                  <a:cubicBezTo>
                    <a:pt x="484" y="112"/>
                    <a:pt x="491" y="110"/>
                    <a:pt x="500" y="104"/>
                  </a:cubicBezTo>
                  <a:cubicBezTo>
                    <a:pt x="501" y="104"/>
                    <a:pt x="501" y="104"/>
                    <a:pt x="501" y="104"/>
                  </a:cubicBezTo>
                  <a:cubicBezTo>
                    <a:pt x="501" y="126"/>
                    <a:pt x="501" y="126"/>
                    <a:pt x="501" y="126"/>
                  </a:cubicBezTo>
                  <a:cubicBezTo>
                    <a:pt x="493" y="131"/>
                    <a:pt x="482" y="134"/>
                    <a:pt x="469" y="134"/>
                  </a:cubicBezTo>
                  <a:close/>
                  <a:moveTo>
                    <a:pt x="448" y="74"/>
                  </a:moveTo>
                  <a:cubicBezTo>
                    <a:pt x="482" y="74"/>
                    <a:pt x="482" y="74"/>
                    <a:pt x="482" y="74"/>
                  </a:cubicBezTo>
                  <a:cubicBezTo>
                    <a:pt x="481" y="64"/>
                    <a:pt x="477" y="58"/>
                    <a:pt x="466" y="58"/>
                  </a:cubicBezTo>
                  <a:cubicBezTo>
                    <a:pt x="457" y="58"/>
                    <a:pt x="450" y="61"/>
                    <a:pt x="448" y="74"/>
                  </a:cubicBezTo>
                  <a:close/>
                  <a:moveTo>
                    <a:pt x="622" y="38"/>
                  </a:moveTo>
                  <a:cubicBezTo>
                    <a:pt x="642" y="38"/>
                    <a:pt x="642" y="38"/>
                    <a:pt x="642" y="38"/>
                  </a:cubicBezTo>
                  <a:cubicBezTo>
                    <a:pt x="642" y="60"/>
                    <a:pt x="642" y="60"/>
                    <a:pt x="642" y="60"/>
                  </a:cubicBezTo>
                  <a:cubicBezTo>
                    <a:pt x="622" y="60"/>
                    <a:pt x="622" y="60"/>
                    <a:pt x="622" y="60"/>
                  </a:cubicBezTo>
                  <a:cubicBezTo>
                    <a:pt x="622" y="99"/>
                    <a:pt x="622" y="99"/>
                    <a:pt x="622" y="99"/>
                  </a:cubicBezTo>
                  <a:cubicBezTo>
                    <a:pt x="622" y="107"/>
                    <a:pt x="625" y="111"/>
                    <a:pt x="633" y="111"/>
                  </a:cubicBezTo>
                  <a:cubicBezTo>
                    <a:pt x="636" y="111"/>
                    <a:pt x="639" y="110"/>
                    <a:pt x="642" y="109"/>
                  </a:cubicBezTo>
                  <a:cubicBezTo>
                    <a:pt x="642" y="109"/>
                    <a:pt x="642" y="109"/>
                    <a:pt x="642" y="109"/>
                  </a:cubicBezTo>
                  <a:cubicBezTo>
                    <a:pt x="642" y="131"/>
                    <a:pt x="642" y="131"/>
                    <a:pt x="642" y="131"/>
                  </a:cubicBezTo>
                  <a:cubicBezTo>
                    <a:pt x="639" y="132"/>
                    <a:pt x="633" y="134"/>
                    <a:pt x="625" y="134"/>
                  </a:cubicBezTo>
                  <a:cubicBezTo>
                    <a:pt x="603" y="134"/>
                    <a:pt x="594" y="124"/>
                    <a:pt x="594" y="100"/>
                  </a:cubicBezTo>
                  <a:cubicBezTo>
                    <a:pt x="594" y="60"/>
                    <a:pt x="594" y="60"/>
                    <a:pt x="594" y="60"/>
                  </a:cubicBezTo>
                  <a:cubicBezTo>
                    <a:pt x="558" y="60"/>
                    <a:pt x="558" y="60"/>
                    <a:pt x="558" y="60"/>
                  </a:cubicBezTo>
                  <a:cubicBezTo>
                    <a:pt x="558" y="99"/>
                    <a:pt x="558" y="99"/>
                    <a:pt x="558" y="99"/>
                  </a:cubicBezTo>
                  <a:cubicBezTo>
                    <a:pt x="558" y="107"/>
                    <a:pt x="561" y="111"/>
                    <a:pt x="570" y="111"/>
                  </a:cubicBezTo>
                  <a:cubicBezTo>
                    <a:pt x="572" y="111"/>
                    <a:pt x="575" y="110"/>
                    <a:pt x="578" y="109"/>
                  </a:cubicBezTo>
                  <a:cubicBezTo>
                    <a:pt x="579" y="109"/>
                    <a:pt x="579" y="109"/>
                    <a:pt x="579" y="109"/>
                  </a:cubicBezTo>
                  <a:cubicBezTo>
                    <a:pt x="579" y="131"/>
                    <a:pt x="579" y="131"/>
                    <a:pt x="579" y="131"/>
                  </a:cubicBezTo>
                  <a:cubicBezTo>
                    <a:pt x="575" y="132"/>
                    <a:pt x="570" y="134"/>
                    <a:pt x="562" y="134"/>
                  </a:cubicBezTo>
                  <a:cubicBezTo>
                    <a:pt x="539" y="134"/>
                    <a:pt x="530" y="124"/>
                    <a:pt x="530" y="100"/>
                  </a:cubicBezTo>
                  <a:cubicBezTo>
                    <a:pt x="530" y="60"/>
                    <a:pt x="530" y="60"/>
                    <a:pt x="530" y="60"/>
                  </a:cubicBezTo>
                  <a:cubicBezTo>
                    <a:pt x="516" y="60"/>
                    <a:pt x="516" y="60"/>
                    <a:pt x="516" y="60"/>
                  </a:cubicBezTo>
                  <a:cubicBezTo>
                    <a:pt x="516" y="38"/>
                    <a:pt x="516" y="38"/>
                    <a:pt x="516" y="38"/>
                  </a:cubicBezTo>
                  <a:cubicBezTo>
                    <a:pt x="530" y="38"/>
                    <a:pt x="530" y="38"/>
                    <a:pt x="530" y="38"/>
                  </a:cubicBezTo>
                  <a:cubicBezTo>
                    <a:pt x="530" y="12"/>
                    <a:pt x="530" y="12"/>
                    <a:pt x="530" y="12"/>
                  </a:cubicBezTo>
                  <a:cubicBezTo>
                    <a:pt x="558" y="12"/>
                    <a:pt x="558" y="12"/>
                    <a:pt x="558" y="12"/>
                  </a:cubicBezTo>
                  <a:cubicBezTo>
                    <a:pt x="558" y="38"/>
                    <a:pt x="558" y="38"/>
                    <a:pt x="558" y="38"/>
                  </a:cubicBezTo>
                  <a:cubicBezTo>
                    <a:pt x="594" y="38"/>
                    <a:pt x="594" y="38"/>
                    <a:pt x="594" y="38"/>
                  </a:cubicBezTo>
                  <a:cubicBezTo>
                    <a:pt x="594" y="12"/>
                    <a:pt x="594" y="12"/>
                    <a:pt x="594" y="12"/>
                  </a:cubicBezTo>
                  <a:cubicBezTo>
                    <a:pt x="622" y="12"/>
                    <a:pt x="622" y="12"/>
                    <a:pt x="622" y="12"/>
                  </a:cubicBezTo>
                  <a:cubicBezTo>
                    <a:pt x="622" y="38"/>
                    <a:pt x="622" y="38"/>
                    <a:pt x="622" y="38"/>
                  </a:cubicBezTo>
                  <a:close/>
                  <a:moveTo>
                    <a:pt x="787" y="45"/>
                  </a:moveTo>
                  <a:cubicBezTo>
                    <a:pt x="787" y="73"/>
                    <a:pt x="768" y="89"/>
                    <a:pt x="738" y="89"/>
                  </a:cubicBezTo>
                  <a:cubicBezTo>
                    <a:pt x="718" y="89"/>
                    <a:pt x="718" y="89"/>
                    <a:pt x="718" y="89"/>
                  </a:cubicBezTo>
                  <a:cubicBezTo>
                    <a:pt x="718" y="132"/>
                    <a:pt x="718" y="132"/>
                    <a:pt x="718" y="132"/>
                  </a:cubicBezTo>
                  <a:cubicBezTo>
                    <a:pt x="689" y="132"/>
                    <a:pt x="689" y="132"/>
                    <a:pt x="689" y="132"/>
                  </a:cubicBezTo>
                  <a:cubicBezTo>
                    <a:pt x="689" y="0"/>
                    <a:pt x="689" y="0"/>
                    <a:pt x="689" y="0"/>
                  </a:cubicBezTo>
                  <a:cubicBezTo>
                    <a:pt x="738" y="0"/>
                    <a:pt x="738" y="0"/>
                    <a:pt x="738" y="0"/>
                  </a:cubicBezTo>
                  <a:cubicBezTo>
                    <a:pt x="768" y="0"/>
                    <a:pt x="787" y="16"/>
                    <a:pt x="787" y="45"/>
                  </a:cubicBezTo>
                  <a:close/>
                  <a:moveTo>
                    <a:pt x="736" y="65"/>
                  </a:moveTo>
                  <a:cubicBezTo>
                    <a:pt x="751" y="65"/>
                    <a:pt x="758" y="57"/>
                    <a:pt x="758" y="45"/>
                  </a:cubicBezTo>
                  <a:cubicBezTo>
                    <a:pt x="758" y="33"/>
                    <a:pt x="751" y="24"/>
                    <a:pt x="736" y="24"/>
                  </a:cubicBezTo>
                  <a:cubicBezTo>
                    <a:pt x="718" y="24"/>
                    <a:pt x="718" y="24"/>
                    <a:pt x="718" y="24"/>
                  </a:cubicBezTo>
                  <a:cubicBezTo>
                    <a:pt x="718" y="65"/>
                    <a:pt x="718" y="65"/>
                    <a:pt x="718" y="65"/>
                  </a:cubicBezTo>
                  <a:lnTo>
                    <a:pt x="736" y="65"/>
                  </a:lnTo>
                  <a:close/>
                  <a:moveTo>
                    <a:pt x="849" y="123"/>
                  </a:moveTo>
                  <a:cubicBezTo>
                    <a:pt x="843" y="130"/>
                    <a:pt x="834" y="134"/>
                    <a:pt x="824" y="134"/>
                  </a:cubicBezTo>
                  <a:cubicBezTo>
                    <a:pt x="806" y="134"/>
                    <a:pt x="791" y="122"/>
                    <a:pt x="791" y="103"/>
                  </a:cubicBezTo>
                  <a:cubicBezTo>
                    <a:pt x="791" y="84"/>
                    <a:pt x="806" y="72"/>
                    <a:pt x="827" y="72"/>
                  </a:cubicBezTo>
                  <a:cubicBezTo>
                    <a:pt x="834" y="72"/>
                    <a:pt x="841" y="73"/>
                    <a:pt x="848" y="75"/>
                  </a:cubicBezTo>
                  <a:cubicBezTo>
                    <a:pt x="848" y="73"/>
                    <a:pt x="848" y="73"/>
                    <a:pt x="848" y="73"/>
                  </a:cubicBezTo>
                  <a:cubicBezTo>
                    <a:pt x="848" y="63"/>
                    <a:pt x="842" y="59"/>
                    <a:pt x="827" y="59"/>
                  </a:cubicBezTo>
                  <a:cubicBezTo>
                    <a:pt x="818" y="59"/>
                    <a:pt x="809" y="62"/>
                    <a:pt x="801" y="66"/>
                  </a:cubicBezTo>
                  <a:cubicBezTo>
                    <a:pt x="800" y="66"/>
                    <a:pt x="800" y="66"/>
                    <a:pt x="800" y="66"/>
                  </a:cubicBezTo>
                  <a:cubicBezTo>
                    <a:pt x="800" y="44"/>
                    <a:pt x="800" y="44"/>
                    <a:pt x="800" y="44"/>
                  </a:cubicBezTo>
                  <a:cubicBezTo>
                    <a:pt x="807" y="40"/>
                    <a:pt x="820" y="36"/>
                    <a:pt x="832" y="36"/>
                  </a:cubicBezTo>
                  <a:cubicBezTo>
                    <a:pt x="860" y="36"/>
                    <a:pt x="876" y="49"/>
                    <a:pt x="876" y="73"/>
                  </a:cubicBezTo>
                  <a:cubicBezTo>
                    <a:pt x="876" y="132"/>
                    <a:pt x="876" y="132"/>
                    <a:pt x="876" y="132"/>
                  </a:cubicBezTo>
                  <a:cubicBezTo>
                    <a:pt x="849" y="132"/>
                    <a:pt x="849" y="132"/>
                    <a:pt x="849" y="132"/>
                  </a:cubicBezTo>
                  <a:cubicBezTo>
                    <a:pt x="849" y="123"/>
                    <a:pt x="849" y="123"/>
                    <a:pt x="849" y="123"/>
                  </a:cubicBezTo>
                  <a:close/>
                  <a:moveTo>
                    <a:pt x="848" y="102"/>
                  </a:moveTo>
                  <a:cubicBezTo>
                    <a:pt x="848" y="94"/>
                    <a:pt x="848" y="94"/>
                    <a:pt x="848" y="94"/>
                  </a:cubicBezTo>
                  <a:cubicBezTo>
                    <a:pt x="844" y="92"/>
                    <a:pt x="838" y="91"/>
                    <a:pt x="833" y="91"/>
                  </a:cubicBezTo>
                  <a:cubicBezTo>
                    <a:pt x="823" y="91"/>
                    <a:pt x="818" y="95"/>
                    <a:pt x="818" y="102"/>
                  </a:cubicBezTo>
                  <a:cubicBezTo>
                    <a:pt x="818" y="110"/>
                    <a:pt x="823" y="113"/>
                    <a:pt x="832" y="113"/>
                  </a:cubicBezTo>
                  <a:cubicBezTo>
                    <a:pt x="839" y="113"/>
                    <a:pt x="845" y="109"/>
                    <a:pt x="848" y="102"/>
                  </a:cubicBezTo>
                  <a:close/>
                  <a:moveTo>
                    <a:pt x="890" y="85"/>
                  </a:moveTo>
                  <a:cubicBezTo>
                    <a:pt x="890" y="55"/>
                    <a:pt x="911" y="36"/>
                    <a:pt x="939" y="36"/>
                  </a:cubicBezTo>
                  <a:cubicBezTo>
                    <a:pt x="949" y="36"/>
                    <a:pt x="958" y="38"/>
                    <a:pt x="965" y="43"/>
                  </a:cubicBezTo>
                  <a:cubicBezTo>
                    <a:pt x="965" y="67"/>
                    <a:pt x="965" y="67"/>
                    <a:pt x="965" y="67"/>
                  </a:cubicBezTo>
                  <a:cubicBezTo>
                    <a:pt x="964" y="67"/>
                    <a:pt x="964" y="67"/>
                    <a:pt x="964" y="67"/>
                  </a:cubicBezTo>
                  <a:cubicBezTo>
                    <a:pt x="958" y="62"/>
                    <a:pt x="951" y="60"/>
                    <a:pt x="943" y="60"/>
                  </a:cubicBezTo>
                  <a:cubicBezTo>
                    <a:pt x="929" y="60"/>
                    <a:pt x="918" y="69"/>
                    <a:pt x="918" y="85"/>
                  </a:cubicBezTo>
                  <a:cubicBezTo>
                    <a:pt x="918" y="101"/>
                    <a:pt x="929" y="110"/>
                    <a:pt x="943" y="110"/>
                  </a:cubicBezTo>
                  <a:cubicBezTo>
                    <a:pt x="951" y="110"/>
                    <a:pt x="958" y="108"/>
                    <a:pt x="964" y="103"/>
                  </a:cubicBezTo>
                  <a:cubicBezTo>
                    <a:pt x="965" y="103"/>
                    <a:pt x="965" y="103"/>
                    <a:pt x="965" y="103"/>
                  </a:cubicBezTo>
                  <a:cubicBezTo>
                    <a:pt x="965" y="127"/>
                    <a:pt x="965" y="127"/>
                    <a:pt x="965" y="127"/>
                  </a:cubicBezTo>
                  <a:cubicBezTo>
                    <a:pt x="958" y="132"/>
                    <a:pt x="949" y="134"/>
                    <a:pt x="939" y="134"/>
                  </a:cubicBezTo>
                  <a:cubicBezTo>
                    <a:pt x="911" y="134"/>
                    <a:pt x="890" y="115"/>
                    <a:pt x="890" y="85"/>
                  </a:cubicBezTo>
                  <a:close/>
                  <a:moveTo>
                    <a:pt x="1010" y="89"/>
                  </a:moveTo>
                  <a:cubicBezTo>
                    <a:pt x="1010" y="132"/>
                    <a:pt x="1010" y="132"/>
                    <a:pt x="1010" y="132"/>
                  </a:cubicBezTo>
                  <a:cubicBezTo>
                    <a:pt x="983" y="132"/>
                    <a:pt x="983" y="132"/>
                    <a:pt x="983" y="132"/>
                  </a:cubicBezTo>
                  <a:cubicBezTo>
                    <a:pt x="983" y="0"/>
                    <a:pt x="983" y="0"/>
                    <a:pt x="983" y="0"/>
                  </a:cubicBezTo>
                  <a:cubicBezTo>
                    <a:pt x="1010" y="0"/>
                    <a:pt x="1010" y="0"/>
                    <a:pt x="1010" y="0"/>
                  </a:cubicBezTo>
                  <a:cubicBezTo>
                    <a:pt x="1010" y="75"/>
                    <a:pt x="1010" y="75"/>
                    <a:pt x="1010" y="75"/>
                  </a:cubicBezTo>
                  <a:cubicBezTo>
                    <a:pt x="1039" y="38"/>
                    <a:pt x="1039" y="38"/>
                    <a:pt x="1039" y="38"/>
                  </a:cubicBezTo>
                  <a:cubicBezTo>
                    <a:pt x="1070" y="38"/>
                    <a:pt x="1070" y="38"/>
                    <a:pt x="1070" y="38"/>
                  </a:cubicBezTo>
                  <a:cubicBezTo>
                    <a:pt x="1070" y="39"/>
                    <a:pt x="1070" y="39"/>
                    <a:pt x="1070" y="39"/>
                  </a:cubicBezTo>
                  <a:cubicBezTo>
                    <a:pt x="1036" y="82"/>
                    <a:pt x="1036" y="82"/>
                    <a:pt x="1036" y="82"/>
                  </a:cubicBezTo>
                  <a:cubicBezTo>
                    <a:pt x="1070" y="131"/>
                    <a:pt x="1070" y="131"/>
                    <a:pt x="1070" y="131"/>
                  </a:cubicBezTo>
                  <a:cubicBezTo>
                    <a:pt x="1070" y="132"/>
                    <a:pt x="1070" y="132"/>
                    <a:pt x="1070" y="132"/>
                  </a:cubicBezTo>
                  <a:cubicBezTo>
                    <a:pt x="1038" y="132"/>
                    <a:pt x="1038" y="132"/>
                    <a:pt x="1038" y="132"/>
                  </a:cubicBezTo>
                  <a:lnTo>
                    <a:pt x="1010" y="89"/>
                  </a:lnTo>
                  <a:close/>
                  <a:moveTo>
                    <a:pt x="1133" y="123"/>
                  </a:moveTo>
                  <a:cubicBezTo>
                    <a:pt x="1127" y="130"/>
                    <a:pt x="1118" y="134"/>
                    <a:pt x="1108" y="134"/>
                  </a:cubicBezTo>
                  <a:cubicBezTo>
                    <a:pt x="1090" y="134"/>
                    <a:pt x="1075" y="122"/>
                    <a:pt x="1075" y="103"/>
                  </a:cubicBezTo>
                  <a:cubicBezTo>
                    <a:pt x="1075" y="84"/>
                    <a:pt x="1090" y="72"/>
                    <a:pt x="1112" y="72"/>
                  </a:cubicBezTo>
                  <a:cubicBezTo>
                    <a:pt x="1118" y="72"/>
                    <a:pt x="1125" y="73"/>
                    <a:pt x="1133" y="75"/>
                  </a:cubicBezTo>
                  <a:cubicBezTo>
                    <a:pt x="1133" y="73"/>
                    <a:pt x="1133" y="73"/>
                    <a:pt x="1133" y="73"/>
                  </a:cubicBezTo>
                  <a:cubicBezTo>
                    <a:pt x="1133" y="63"/>
                    <a:pt x="1127" y="59"/>
                    <a:pt x="1112" y="59"/>
                  </a:cubicBezTo>
                  <a:cubicBezTo>
                    <a:pt x="1102" y="59"/>
                    <a:pt x="1093" y="62"/>
                    <a:pt x="1086" y="66"/>
                  </a:cubicBezTo>
                  <a:cubicBezTo>
                    <a:pt x="1084" y="66"/>
                    <a:pt x="1084" y="66"/>
                    <a:pt x="1084" y="66"/>
                  </a:cubicBezTo>
                  <a:cubicBezTo>
                    <a:pt x="1084" y="44"/>
                    <a:pt x="1084" y="44"/>
                    <a:pt x="1084" y="44"/>
                  </a:cubicBezTo>
                  <a:cubicBezTo>
                    <a:pt x="1092" y="40"/>
                    <a:pt x="1104" y="36"/>
                    <a:pt x="1117" y="36"/>
                  </a:cubicBezTo>
                  <a:cubicBezTo>
                    <a:pt x="1145" y="36"/>
                    <a:pt x="1160" y="49"/>
                    <a:pt x="1160" y="73"/>
                  </a:cubicBezTo>
                  <a:cubicBezTo>
                    <a:pt x="1160" y="132"/>
                    <a:pt x="1160" y="132"/>
                    <a:pt x="1160" y="132"/>
                  </a:cubicBezTo>
                  <a:cubicBezTo>
                    <a:pt x="1133" y="132"/>
                    <a:pt x="1133" y="132"/>
                    <a:pt x="1133" y="132"/>
                  </a:cubicBezTo>
                  <a:cubicBezTo>
                    <a:pt x="1133" y="123"/>
                    <a:pt x="1133" y="123"/>
                    <a:pt x="1133" y="123"/>
                  </a:cubicBezTo>
                  <a:close/>
                  <a:moveTo>
                    <a:pt x="1133" y="102"/>
                  </a:moveTo>
                  <a:cubicBezTo>
                    <a:pt x="1133" y="94"/>
                    <a:pt x="1133" y="94"/>
                    <a:pt x="1133" y="94"/>
                  </a:cubicBezTo>
                  <a:cubicBezTo>
                    <a:pt x="1128" y="92"/>
                    <a:pt x="1123" y="91"/>
                    <a:pt x="1117" y="91"/>
                  </a:cubicBezTo>
                  <a:cubicBezTo>
                    <a:pt x="1108" y="91"/>
                    <a:pt x="1103" y="95"/>
                    <a:pt x="1103" y="102"/>
                  </a:cubicBezTo>
                  <a:cubicBezTo>
                    <a:pt x="1103" y="110"/>
                    <a:pt x="1108" y="113"/>
                    <a:pt x="1116" y="113"/>
                  </a:cubicBezTo>
                  <a:cubicBezTo>
                    <a:pt x="1124" y="113"/>
                    <a:pt x="1130" y="109"/>
                    <a:pt x="1133" y="102"/>
                  </a:cubicBezTo>
                  <a:close/>
                  <a:moveTo>
                    <a:pt x="1207" y="53"/>
                  </a:moveTo>
                  <a:cubicBezTo>
                    <a:pt x="1212" y="43"/>
                    <a:pt x="1220" y="37"/>
                    <a:pt x="1230" y="37"/>
                  </a:cubicBezTo>
                  <a:cubicBezTo>
                    <a:pt x="1234" y="37"/>
                    <a:pt x="1238" y="38"/>
                    <a:pt x="1239" y="39"/>
                  </a:cubicBezTo>
                  <a:cubicBezTo>
                    <a:pt x="1239" y="65"/>
                    <a:pt x="1239" y="65"/>
                    <a:pt x="1239" y="65"/>
                  </a:cubicBezTo>
                  <a:cubicBezTo>
                    <a:pt x="1238" y="65"/>
                    <a:pt x="1238" y="65"/>
                    <a:pt x="1238" y="65"/>
                  </a:cubicBezTo>
                  <a:cubicBezTo>
                    <a:pt x="1235" y="64"/>
                    <a:pt x="1231" y="63"/>
                    <a:pt x="1226" y="63"/>
                  </a:cubicBezTo>
                  <a:cubicBezTo>
                    <a:pt x="1217" y="63"/>
                    <a:pt x="1210" y="68"/>
                    <a:pt x="1208" y="78"/>
                  </a:cubicBezTo>
                  <a:cubicBezTo>
                    <a:pt x="1208" y="132"/>
                    <a:pt x="1208" y="132"/>
                    <a:pt x="1208" y="132"/>
                  </a:cubicBezTo>
                  <a:cubicBezTo>
                    <a:pt x="1180" y="132"/>
                    <a:pt x="1180" y="132"/>
                    <a:pt x="1180" y="132"/>
                  </a:cubicBezTo>
                  <a:cubicBezTo>
                    <a:pt x="1180" y="38"/>
                    <a:pt x="1180" y="38"/>
                    <a:pt x="1180" y="38"/>
                  </a:cubicBezTo>
                  <a:cubicBezTo>
                    <a:pt x="1207" y="38"/>
                    <a:pt x="1207" y="38"/>
                    <a:pt x="1207" y="38"/>
                  </a:cubicBezTo>
                  <a:cubicBezTo>
                    <a:pt x="1207" y="53"/>
                    <a:pt x="1207" y="53"/>
                    <a:pt x="1207" y="53"/>
                  </a:cubicBezTo>
                  <a:close/>
                  <a:moveTo>
                    <a:pt x="1314" y="122"/>
                  </a:moveTo>
                  <a:cubicBezTo>
                    <a:pt x="1308" y="130"/>
                    <a:pt x="1298" y="134"/>
                    <a:pt x="1286" y="134"/>
                  </a:cubicBezTo>
                  <a:cubicBezTo>
                    <a:pt x="1262" y="134"/>
                    <a:pt x="1246" y="112"/>
                    <a:pt x="1246" y="85"/>
                  </a:cubicBezTo>
                  <a:cubicBezTo>
                    <a:pt x="1246" y="58"/>
                    <a:pt x="1262" y="36"/>
                    <a:pt x="1286" y="36"/>
                  </a:cubicBezTo>
                  <a:cubicBezTo>
                    <a:pt x="1298" y="36"/>
                    <a:pt x="1307" y="40"/>
                    <a:pt x="1313" y="47"/>
                  </a:cubicBezTo>
                  <a:cubicBezTo>
                    <a:pt x="1313" y="0"/>
                    <a:pt x="1313" y="0"/>
                    <a:pt x="1313" y="0"/>
                  </a:cubicBezTo>
                  <a:cubicBezTo>
                    <a:pt x="1341" y="0"/>
                    <a:pt x="1341" y="0"/>
                    <a:pt x="1341" y="0"/>
                  </a:cubicBezTo>
                  <a:cubicBezTo>
                    <a:pt x="1341" y="132"/>
                    <a:pt x="1341" y="132"/>
                    <a:pt x="1341" y="132"/>
                  </a:cubicBezTo>
                  <a:cubicBezTo>
                    <a:pt x="1314" y="132"/>
                    <a:pt x="1314" y="132"/>
                    <a:pt x="1314" y="132"/>
                  </a:cubicBezTo>
                  <a:cubicBezTo>
                    <a:pt x="1314" y="122"/>
                    <a:pt x="1314" y="122"/>
                    <a:pt x="1314" y="122"/>
                  </a:cubicBezTo>
                  <a:close/>
                  <a:moveTo>
                    <a:pt x="1313" y="100"/>
                  </a:moveTo>
                  <a:cubicBezTo>
                    <a:pt x="1313" y="70"/>
                    <a:pt x="1313" y="70"/>
                    <a:pt x="1313" y="70"/>
                  </a:cubicBezTo>
                  <a:cubicBezTo>
                    <a:pt x="1308" y="63"/>
                    <a:pt x="1302" y="60"/>
                    <a:pt x="1295" y="60"/>
                  </a:cubicBezTo>
                  <a:cubicBezTo>
                    <a:pt x="1283" y="60"/>
                    <a:pt x="1275" y="69"/>
                    <a:pt x="1275" y="85"/>
                  </a:cubicBezTo>
                  <a:cubicBezTo>
                    <a:pt x="1275" y="101"/>
                    <a:pt x="1283" y="110"/>
                    <a:pt x="1295" y="110"/>
                  </a:cubicBezTo>
                  <a:cubicBezTo>
                    <a:pt x="1302" y="110"/>
                    <a:pt x="1308" y="107"/>
                    <a:pt x="1313" y="100"/>
                  </a:cubicBezTo>
                  <a:close/>
                  <a:moveTo>
                    <a:pt x="0" y="175"/>
                  </a:moveTo>
                  <a:cubicBezTo>
                    <a:pt x="81" y="175"/>
                    <a:pt x="81" y="175"/>
                    <a:pt x="81" y="175"/>
                  </a:cubicBezTo>
                  <a:cubicBezTo>
                    <a:pt x="81" y="191"/>
                    <a:pt x="81" y="191"/>
                    <a:pt x="81" y="191"/>
                  </a:cubicBezTo>
                  <a:cubicBezTo>
                    <a:pt x="18" y="191"/>
                    <a:pt x="18" y="191"/>
                    <a:pt x="18" y="191"/>
                  </a:cubicBezTo>
                  <a:cubicBezTo>
                    <a:pt x="18" y="231"/>
                    <a:pt x="18" y="231"/>
                    <a:pt x="18" y="231"/>
                  </a:cubicBezTo>
                  <a:cubicBezTo>
                    <a:pt x="75" y="231"/>
                    <a:pt x="75" y="231"/>
                    <a:pt x="75" y="231"/>
                  </a:cubicBezTo>
                  <a:cubicBezTo>
                    <a:pt x="75" y="247"/>
                    <a:pt x="75" y="247"/>
                    <a:pt x="75" y="247"/>
                  </a:cubicBezTo>
                  <a:cubicBezTo>
                    <a:pt x="18" y="247"/>
                    <a:pt x="18" y="247"/>
                    <a:pt x="18" y="247"/>
                  </a:cubicBezTo>
                  <a:cubicBezTo>
                    <a:pt x="18" y="291"/>
                    <a:pt x="18" y="291"/>
                    <a:pt x="18" y="291"/>
                  </a:cubicBezTo>
                  <a:cubicBezTo>
                    <a:pt x="81" y="291"/>
                    <a:pt x="81" y="291"/>
                    <a:pt x="81" y="291"/>
                  </a:cubicBezTo>
                  <a:cubicBezTo>
                    <a:pt x="81" y="307"/>
                    <a:pt x="81" y="307"/>
                    <a:pt x="81" y="307"/>
                  </a:cubicBezTo>
                  <a:cubicBezTo>
                    <a:pt x="0" y="307"/>
                    <a:pt x="0" y="307"/>
                    <a:pt x="0" y="307"/>
                  </a:cubicBezTo>
                  <a:lnTo>
                    <a:pt x="0" y="175"/>
                  </a:lnTo>
                  <a:close/>
                  <a:moveTo>
                    <a:pt x="149" y="212"/>
                  </a:moveTo>
                  <a:cubicBezTo>
                    <a:pt x="169" y="212"/>
                    <a:pt x="181" y="226"/>
                    <a:pt x="181" y="248"/>
                  </a:cubicBezTo>
                  <a:cubicBezTo>
                    <a:pt x="181" y="307"/>
                    <a:pt x="181" y="307"/>
                    <a:pt x="181" y="307"/>
                  </a:cubicBezTo>
                  <a:cubicBezTo>
                    <a:pt x="164" y="307"/>
                    <a:pt x="164" y="307"/>
                    <a:pt x="164" y="307"/>
                  </a:cubicBezTo>
                  <a:cubicBezTo>
                    <a:pt x="164" y="249"/>
                    <a:pt x="164" y="249"/>
                    <a:pt x="164" y="249"/>
                  </a:cubicBezTo>
                  <a:cubicBezTo>
                    <a:pt x="164" y="237"/>
                    <a:pt x="157" y="228"/>
                    <a:pt x="144" y="228"/>
                  </a:cubicBezTo>
                  <a:cubicBezTo>
                    <a:pt x="133" y="228"/>
                    <a:pt x="124" y="235"/>
                    <a:pt x="121" y="245"/>
                  </a:cubicBezTo>
                  <a:cubicBezTo>
                    <a:pt x="121" y="307"/>
                    <a:pt x="121" y="307"/>
                    <a:pt x="121" y="307"/>
                  </a:cubicBezTo>
                  <a:cubicBezTo>
                    <a:pt x="103" y="307"/>
                    <a:pt x="103" y="307"/>
                    <a:pt x="103" y="307"/>
                  </a:cubicBezTo>
                  <a:cubicBezTo>
                    <a:pt x="103" y="214"/>
                    <a:pt x="103" y="214"/>
                    <a:pt x="103" y="214"/>
                  </a:cubicBezTo>
                  <a:cubicBezTo>
                    <a:pt x="121" y="214"/>
                    <a:pt x="121" y="214"/>
                    <a:pt x="121" y="214"/>
                  </a:cubicBezTo>
                  <a:cubicBezTo>
                    <a:pt x="121" y="227"/>
                    <a:pt x="121" y="227"/>
                    <a:pt x="121" y="227"/>
                  </a:cubicBezTo>
                  <a:cubicBezTo>
                    <a:pt x="126" y="219"/>
                    <a:pt x="136" y="212"/>
                    <a:pt x="149" y="212"/>
                  </a:cubicBezTo>
                  <a:close/>
                  <a:moveTo>
                    <a:pt x="228" y="214"/>
                  </a:moveTo>
                  <a:cubicBezTo>
                    <a:pt x="252" y="214"/>
                    <a:pt x="252" y="214"/>
                    <a:pt x="252" y="214"/>
                  </a:cubicBezTo>
                  <a:cubicBezTo>
                    <a:pt x="252" y="229"/>
                    <a:pt x="252" y="229"/>
                    <a:pt x="252" y="229"/>
                  </a:cubicBezTo>
                  <a:cubicBezTo>
                    <a:pt x="228" y="229"/>
                    <a:pt x="228" y="229"/>
                    <a:pt x="228" y="229"/>
                  </a:cubicBezTo>
                  <a:cubicBezTo>
                    <a:pt x="228" y="279"/>
                    <a:pt x="228" y="279"/>
                    <a:pt x="228" y="279"/>
                  </a:cubicBezTo>
                  <a:cubicBezTo>
                    <a:pt x="228" y="289"/>
                    <a:pt x="234" y="293"/>
                    <a:pt x="243" y="293"/>
                  </a:cubicBezTo>
                  <a:cubicBezTo>
                    <a:pt x="246" y="293"/>
                    <a:pt x="249" y="293"/>
                    <a:pt x="251" y="292"/>
                  </a:cubicBezTo>
                  <a:cubicBezTo>
                    <a:pt x="252" y="292"/>
                    <a:pt x="252" y="292"/>
                    <a:pt x="252" y="292"/>
                  </a:cubicBezTo>
                  <a:cubicBezTo>
                    <a:pt x="252" y="307"/>
                    <a:pt x="252" y="307"/>
                    <a:pt x="252" y="307"/>
                  </a:cubicBezTo>
                  <a:cubicBezTo>
                    <a:pt x="249" y="308"/>
                    <a:pt x="246" y="309"/>
                    <a:pt x="241" y="309"/>
                  </a:cubicBezTo>
                  <a:cubicBezTo>
                    <a:pt x="219" y="309"/>
                    <a:pt x="211" y="299"/>
                    <a:pt x="211" y="281"/>
                  </a:cubicBezTo>
                  <a:cubicBezTo>
                    <a:pt x="211" y="229"/>
                    <a:pt x="211" y="229"/>
                    <a:pt x="211" y="229"/>
                  </a:cubicBezTo>
                  <a:cubicBezTo>
                    <a:pt x="195" y="229"/>
                    <a:pt x="195" y="229"/>
                    <a:pt x="195" y="229"/>
                  </a:cubicBezTo>
                  <a:cubicBezTo>
                    <a:pt x="195" y="214"/>
                    <a:pt x="195" y="214"/>
                    <a:pt x="195" y="214"/>
                  </a:cubicBezTo>
                  <a:cubicBezTo>
                    <a:pt x="211" y="214"/>
                    <a:pt x="211" y="214"/>
                    <a:pt x="211" y="214"/>
                  </a:cubicBezTo>
                  <a:cubicBezTo>
                    <a:pt x="211" y="189"/>
                    <a:pt x="211" y="189"/>
                    <a:pt x="211" y="189"/>
                  </a:cubicBezTo>
                  <a:cubicBezTo>
                    <a:pt x="228" y="189"/>
                    <a:pt x="228" y="189"/>
                    <a:pt x="228" y="189"/>
                  </a:cubicBezTo>
                  <a:lnTo>
                    <a:pt x="228" y="214"/>
                  </a:lnTo>
                  <a:close/>
                  <a:moveTo>
                    <a:pt x="309" y="309"/>
                  </a:moveTo>
                  <a:cubicBezTo>
                    <a:pt x="282" y="309"/>
                    <a:pt x="263" y="290"/>
                    <a:pt x="263" y="261"/>
                  </a:cubicBezTo>
                  <a:cubicBezTo>
                    <a:pt x="263" y="232"/>
                    <a:pt x="280" y="212"/>
                    <a:pt x="305" y="212"/>
                  </a:cubicBezTo>
                  <a:cubicBezTo>
                    <a:pt x="331" y="212"/>
                    <a:pt x="344" y="230"/>
                    <a:pt x="344" y="258"/>
                  </a:cubicBezTo>
                  <a:cubicBezTo>
                    <a:pt x="344" y="266"/>
                    <a:pt x="344" y="266"/>
                    <a:pt x="344" y="266"/>
                  </a:cubicBezTo>
                  <a:cubicBezTo>
                    <a:pt x="281" y="266"/>
                    <a:pt x="281" y="266"/>
                    <a:pt x="281" y="266"/>
                  </a:cubicBezTo>
                  <a:cubicBezTo>
                    <a:pt x="282" y="284"/>
                    <a:pt x="295" y="293"/>
                    <a:pt x="311" y="293"/>
                  </a:cubicBezTo>
                  <a:cubicBezTo>
                    <a:pt x="321" y="293"/>
                    <a:pt x="329" y="291"/>
                    <a:pt x="337" y="285"/>
                  </a:cubicBezTo>
                  <a:cubicBezTo>
                    <a:pt x="338" y="285"/>
                    <a:pt x="338" y="285"/>
                    <a:pt x="338" y="285"/>
                  </a:cubicBezTo>
                  <a:cubicBezTo>
                    <a:pt x="338" y="300"/>
                    <a:pt x="338" y="300"/>
                    <a:pt x="338" y="300"/>
                  </a:cubicBezTo>
                  <a:cubicBezTo>
                    <a:pt x="330" y="306"/>
                    <a:pt x="320" y="309"/>
                    <a:pt x="309" y="309"/>
                  </a:cubicBezTo>
                  <a:close/>
                  <a:moveTo>
                    <a:pt x="281" y="251"/>
                  </a:moveTo>
                  <a:cubicBezTo>
                    <a:pt x="327" y="251"/>
                    <a:pt x="327" y="251"/>
                    <a:pt x="327" y="251"/>
                  </a:cubicBezTo>
                  <a:cubicBezTo>
                    <a:pt x="327" y="237"/>
                    <a:pt x="320" y="227"/>
                    <a:pt x="306" y="227"/>
                  </a:cubicBezTo>
                  <a:cubicBezTo>
                    <a:pt x="292" y="227"/>
                    <a:pt x="284" y="237"/>
                    <a:pt x="281" y="251"/>
                  </a:cubicBezTo>
                  <a:close/>
                  <a:moveTo>
                    <a:pt x="382" y="228"/>
                  </a:moveTo>
                  <a:cubicBezTo>
                    <a:pt x="386" y="218"/>
                    <a:pt x="395" y="212"/>
                    <a:pt x="405" y="212"/>
                  </a:cubicBezTo>
                  <a:cubicBezTo>
                    <a:pt x="409" y="212"/>
                    <a:pt x="413" y="213"/>
                    <a:pt x="414" y="214"/>
                  </a:cubicBezTo>
                  <a:cubicBezTo>
                    <a:pt x="414" y="231"/>
                    <a:pt x="414" y="231"/>
                    <a:pt x="414" y="231"/>
                  </a:cubicBezTo>
                  <a:cubicBezTo>
                    <a:pt x="414" y="231"/>
                    <a:pt x="414" y="231"/>
                    <a:pt x="414" y="231"/>
                  </a:cubicBezTo>
                  <a:cubicBezTo>
                    <a:pt x="411" y="230"/>
                    <a:pt x="407" y="229"/>
                    <a:pt x="403" y="229"/>
                  </a:cubicBezTo>
                  <a:cubicBezTo>
                    <a:pt x="393" y="229"/>
                    <a:pt x="385" y="236"/>
                    <a:pt x="382" y="246"/>
                  </a:cubicBezTo>
                  <a:cubicBezTo>
                    <a:pt x="382" y="307"/>
                    <a:pt x="382" y="307"/>
                    <a:pt x="382" y="307"/>
                  </a:cubicBezTo>
                  <a:cubicBezTo>
                    <a:pt x="365" y="307"/>
                    <a:pt x="365" y="307"/>
                    <a:pt x="365" y="307"/>
                  </a:cubicBezTo>
                  <a:cubicBezTo>
                    <a:pt x="365" y="214"/>
                    <a:pt x="365" y="214"/>
                    <a:pt x="365" y="214"/>
                  </a:cubicBezTo>
                  <a:cubicBezTo>
                    <a:pt x="382" y="214"/>
                    <a:pt x="382" y="214"/>
                    <a:pt x="382" y="214"/>
                  </a:cubicBezTo>
                  <a:cubicBezTo>
                    <a:pt x="382" y="228"/>
                    <a:pt x="382" y="228"/>
                    <a:pt x="382" y="228"/>
                  </a:cubicBezTo>
                  <a:close/>
                  <a:moveTo>
                    <a:pt x="474" y="212"/>
                  </a:moveTo>
                  <a:cubicBezTo>
                    <a:pt x="502" y="212"/>
                    <a:pt x="516" y="235"/>
                    <a:pt x="516" y="260"/>
                  </a:cubicBezTo>
                  <a:cubicBezTo>
                    <a:pt x="516" y="286"/>
                    <a:pt x="502" y="309"/>
                    <a:pt x="474" y="309"/>
                  </a:cubicBezTo>
                  <a:cubicBezTo>
                    <a:pt x="463" y="309"/>
                    <a:pt x="453" y="303"/>
                    <a:pt x="448" y="296"/>
                  </a:cubicBezTo>
                  <a:cubicBezTo>
                    <a:pt x="448" y="342"/>
                    <a:pt x="448" y="342"/>
                    <a:pt x="448" y="342"/>
                  </a:cubicBezTo>
                  <a:cubicBezTo>
                    <a:pt x="430" y="342"/>
                    <a:pt x="430" y="342"/>
                    <a:pt x="430" y="342"/>
                  </a:cubicBezTo>
                  <a:cubicBezTo>
                    <a:pt x="430" y="214"/>
                    <a:pt x="430" y="214"/>
                    <a:pt x="430" y="214"/>
                  </a:cubicBezTo>
                  <a:cubicBezTo>
                    <a:pt x="448" y="214"/>
                    <a:pt x="448" y="214"/>
                    <a:pt x="448" y="214"/>
                  </a:cubicBezTo>
                  <a:cubicBezTo>
                    <a:pt x="448" y="224"/>
                    <a:pt x="448" y="224"/>
                    <a:pt x="448" y="224"/>
                  </a:cubicBezTo>
                  <a:cubicBezTo>
                    <a:pt x="453" y="218"/>
                    <a:pt x="463" y="212"/>
                    <a:pt x="474" y="212"/>
                  </a:cubicBezTo>
                  <a:close/>
                  <a:moveTo>
                    <a:pt x="471" y="293"/>
                  </a:moveTo>
                  <a:cubicBezTo>
                    <a:pt x="488" y="293"/>
                    <a:pt x="498" y="279"/>
                    <a:pt x="498" y="260"/>
                  </a:cubicBezTo>
                  <a:cubicBezTo>
                    <a:pt x="498" y="242"/>
                    <a:pt x="488" y="228"/>
                    <a:pt x="471" y="228"/>
                  </a:cubicBezTo>
                  <a:cubicBezTo>
                    <a:pt x="461" y="228"/>
                    <a:pt x="453" y="233"/>
                    <a:pt x="448" y="243"/>
                  </a:cubicBezTo>
                  <a:cubicBezTo>
                    <a:pt x="448" y="278"/>
                    <a:pt x="448" y="278"/>
                    <a:pt x="448" y="278"/>
                  </a:cubicBezTo>
                  <a:cubicBezTo>
                    <a:pt x="453" y="287"/>
                    <a:pt x="461" y="293"/>
                    <a:pt x="471" y="293"/>
                  </a:cubicBezTo>
                  <a:close/>
                  <a:moveTo>
                    <a:pt x="554" y="228"/>
                  </a:moveTo>
                  <a:cubicBezTo>
                    <a:pt x="558" y="218"/>
                    <a:pt x="567" y="212"/>
                    <a:pt x="577" y="212"/>
                  </a:cubicBezTo>
                  <a:cubicBezTo>
                    <a:pt x="581" y="212"/>
                    <a:pt x="585" y="213"/>
                    <a:pt x="587" y="214"/>
                  </a:cubicBezTo>
                  <a:cubicBezTo>
                    <a:pt x="587" y="231"/>
                    <a:pt x="587" y="231"/>
                    <a:pt x="587" y="231"/>
                  </a:cubicBezTo>
                  <a:cubicBezTo>
                    <a:pt x="586" y="231"/>
                    <a:pt x="586" y="231"/>
                    <a:pt x="586" y="231"/>
                  </a:cubicBezTo>
                  <a:cubicBezTo>
                    <a:pt x="583" y="230"/>
                    <a:pt x="579" y="229"/>
                    <a:pt x="575" y="229"/>
                  </a:cubicBezTo>
                  <a:cubicBezTo>
                    <a:pt x="565" y="229"/>
                    <a:pt x="557" y="236"/>
                    <a:pt x="554" y="246"/>
                  </a:cubicBezTo>
                  <a:cubicBezTo>
                    <a:pt x="554" y="307"/>
                    <a:pt x="554" y="307"/>
                    <a:pt x="554" y="307"/>
                  </a:cubicBezTo>
                  <a:cubicBezTo>
                    <a:pt x="537" y="307"/>
                    <a:pt x="537" y="307"/>
                    <a:pt x="537" y="307"/>
                  </a:cubicBezTo>
                  <a:cubicBezTo>
                    <a:pt x="537" y="214"/>
                    <a:pt x="537" y="214"/>
                    <a:pt x="537" y="214"/>
                  </a:cubicBezTo>
                  <a:cubicBezTo>
                    <a:pt x="554" y="214"/>
                    <a:pt x="554" y="214"/>
                    <a:pt x="554" y="214"/>
                  </a:cubicBezTo>
                  <a:cubicBezTo>
                    <a:pt x="554" y="228"/>
                    <a:pt x="554" y="228"/>
                    <a:pt x="554" y="228"/>
                  </a:cubicBezTo>
                  <a:close/>
                  <a:moveTo>
                    <a:pt x="612" y="176"/>
                  </a:moveTo>
                  <a:cubicBezTo>
                    <a:pt x="618" y="176"/>
                    <a:pt x="623" y="181"/>
                    <a:pt x="623" y="187"/>
                  </a:cubicBezTo>
                  <a:cubicBezTo>
                    <a:pt x="623" y="193"/>
                    <a:pt x="618" y="198"/>
                    <a:pt x="612" y="198"/>
                  </a:cubicBezTo>
                  <a:cubicBezTo>
                    <a:pt x="606" y="198"/>
                    <a:pt x="601" y="193"/>
                    <a:pt x="601" y="187"/>
                  </a:cubicBezTo>
                  <a:cubicBezTo>
                    <a:pt x="601" y="181"/>
                    <a:pt x="606" y="176"/>
                    <a:pt x="612" y="176"/>
                  </a:cubicBezTo>
                  <a:close/>
                  <a:moveTo>
                    <a:pt x="603" y="214"/>
                  </a:moveTo>
                  <a:cubicBezTo>
                    <a:pt x="621" y="214"/>
                    <a:pt x="621" y="214"/>
                    <a:pt x="621" y="214"/>
                  </a:cubicBezTo>
                  <a:cubicBezTo>
                    <a:pt x="621" y="307"/>
                    <a:pt x="621" y="307"/>
                    <a:pt x="621" y="307"/>
                  </a:cubicBezTo>
                  <a:cubicBezTo>
                    <a:pt x="603" y="307"/>
                    <a:pt x="603" y="307"/>
                    <a:pt x="603" y="307"/>
                  </a:cubicBezTo>
                  <a:lnTo>
                    <a:pt x="603" y="214"/>
                  </a:lnTo>
                  <a:close/>
                  <a:moveTo>
                    <a:pt x="683" y="252"/>
                  </a:moveTo>
                  <a:cubicBezTo>
                    <a:pt x="696" y="257"/>
                    <a:pt x="711" y="262"/>
                    <a:pt x="711" y="280"/>
                  </a:cubicBezTo>
                  <a:cubicBezTo>
                    <a:pt x="711" y="299"/>
                    <a:pt x="696" y="309"/>
                    <a:pt x="675" y="309"/>
                  </a:cubicBezTo>
                  <a:cubicBezTo>
                    <a:pt x="663" y="309"/>
                    <a:pt x="651" y="306"/>
                    <a:pt x="644" y="300"/>
                  </a:cubicBezTo>
                  <a:cubicBezTo>
                    <a:pt x="644" y="283"/>
                    <a:pt x="644" y="283"/>
                    <a:pt x="644" y="283"/>
                  </a:cubicBezTo>
                  <a:cubicBezTo>
                    <a:pt x="645" y="283"/>
                    <a:pt x="645" y="283"/>
                    <a:pt x="645" y="283"/>
                  </a:cubicBezTo>
                  <a:cubicBezTo>
                    <a:pt x="653" y="291"/>
                    <a:pt x="664" y="294"/>
                    <a:pt x="675" y="294"/>
                  </a:cubicBezTo>
                  <a:cubicBezTo>
                    <a:pt x="685" y="294"/>
                    <a:pt x="694" y="290"/>
                    <a:pt x="694" y="282"/>
                  </a:cubicBezTo>
                  <a:cubicBezTo>
                    <a:pt x="694" y="274"/>
                    <a:pt x="687" y="272"/>
                    <a:pt x="672" y="267"/>
                  </a:cubicBezTo>
                  <a:cubicBezTo>
                    <a:pt x="659" y="263"/>
                    <a:pt x="644" y="258"/>
                    <a:pt x="644" y="240"/>
                  </a:cubicBezTo>
                  <a:cubicBezTo>
                    <a:pt x="644" y="223"/>
                    <a:pt x="659" y="212"/>
                    <a:pt x="678" y="212"/>
                  </a:cubicBezTo>
                  <a:cubicBezTo>
                    <a:pt x="689" y="212"/>
                    <a:pt x="699" y="214"/>
                    <a:pt x="706" y="220"/>
                  </a:cubicBezTo>
                  <a:cubicBezTo>
                    <a:pt x="706" y="236"/>
                    <a:pt x="706" y="236"/>
                    <a:pt x="706" y="236"/>
                  </a:cubicBezTo>
                  <a:cubicBezTo>
                    <a:pt x="706" y="236"/>
                    <a:pt x="706" y="236"/>
                    <a:pt x="706" y="236"/>
                  </a:cubicBezTo>
                  <a:cubicBezTo>
                    <a:pt x="698" y="230"/>
                    <a:pt x="689" y="227"/>
                    <a:pt x="678" y="227"/>
                  </a:cubicBezTo>
                  <a:cubicBezTo>
                    <a:pt x="667" y="227"/>
                    <a:pt x="661" y="232"/>
                    <a:pt x="661" y="238"/>
                  </a:cubicBezTo>
                  <a:cubicBezTo>
                    <a:pt x="661" y="246"/>
                    <a:pt x="668" y="248"/>
                    <a:pt x="683" y="252"/>
                  </a:cubicBezTo>
                  <a:close/>
                  <a:moveTo>
                    <a:pt x="772" y="309"/>
                  </a:moveTo>
                  <a:cubicBezTo>
                    <a:pt x="745" y="309"/>
                    <a:pt x="726" y="290"/>
                    <a:pt x="726" y="261"/>
                  </a:cubicBezTo>
                  <a:cubicBezTo>
                    <a:pt x="726" y="232"/>
                    <a:pt x="744" y="212"/>
                    <a:pt x="769" y="212"/>
                  </a:cubicBezTo>
                  <a:cubicBezTo>
                    <a:pt x="794" y="212"/>
                    <a:pt x="807" y="230"/>
                    <a:pt x="807" y="258"/>
                  </a:cubicBezTo>
                  <a:cubicBezTo>
                    <a:pt x="807" y="266"/>
                    <a:pt x="807" y="266"/>
                    <a:pt x="807" y="266"/>
                  </a:cubicBezTo>
                  <a:cubicBezTo>
                    <a:pt x="744" y="266"/>
                    <a:pt x="744" y="266"/>
                    <a:pt x="744" y="266"/>
                  </a:cubicBezTo>
                  <a:cubicBezTo>
                    <a:pt x="746" y="284"/>
                    <a:pt x="758" y="293"/>
                    <a:pt x="774" y="293"/>
                  </a:cubicBezTo>
                  <a:cubicBezTo>
                    <a:pt x="785" y="293"/>
                    <a:pt x="792" y="291"/>
                    <a:pt x="800" y="285"/>
                  </a:cubicBezTo>
                  <a:cubicBezTo>
                    <a:pt x="801" y="285"/>
                    <a:pt x="801" y="285"/>
                    <a:pt x="801" y="285"/>
                  </a:cubicBezTo>
                  <a:cubicBezTo>
                    <a:pt x="801" y="300"/>
                    <a:pt x="801" y="300"/>
                    <a:pt x="801" y="300"/>
                  </a:cubicBezTo>
                  <a:cubicBezTo>
                    <a:pt x="793" y="306"/>
                    <a:pt x="783" y="309"/>
                    <a:pt x="772" y="309"/>
                  </a:cubicBezTo>
                  <a:close/>
                  <a:moveTo>
                    <a:pt x="744" y="251"/>
                  </a:moveTo>
                  <a:cubicBezTo>
                    <a:pt x="791" y="251"/>
                    <a:pt x="791" y="251"/>
                    <a:pt x="791" y="251"/>
                  </a:cubicBezTo>
                  <a:cubicBezTo>
                    <a:pt x="790" y="237"/>
                    <a:pt x="783" y="227"/>
                    <a:pt x="769" y="227"/>
                  </a:cubicBezTo>
                  <a:cubicBezTo>
                    <a:pt x="756" y="227"/>
                    <a:pt x="747" y="237"/>
                    <a:pt x="744" y="2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dirty="0">
                <a:latin typeface="MetricHPE Black" panose="020B0A0303020206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39556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>
            <a:grpSpLocks noChangeAspect="1"/>
          </p:cNvGrpSpPr>
          <p:nvPr userDrawn="1"/>
        </p:nvGrpSpPr>
        <p:grpSpPr>
          <a:xfrm>
            <a:off x="393523" y="381956"/>
            <a:ext cx="2218745" cy="893759"/>
            <a:chOff x="3578225" y="1146175"/>
            <a:chExt cx="5038725" cy="2111375"/>
          </a:xfrm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3578225" y="1146175"/>
              <a:ext cx="1725613" cy="498475"/>
            </a:xfrm>
            <a:custGeom>
              <a:avLst/>
              <a:gdLst>
                <a:gd name="T0" fmla="*/ 0 w 1087"/>
                <a:gd name="T1" fmla="*/ 0 h 314"/>
                <a:gd name="T2" fmla="*/ 0 w 1087"/>
                <a:gd name="T3" fmla="*/ 314 h 314"/>
                <a:gd name="T4" fmla="*/ 0 w 1087"/>
                <a:gd name="T5" fmla="*/ 314 h 314"/>
                <a:gd name="T6" fmla="*/ 1087 w 1087"/>
                <a:gd name="T7" fmla="*/ 314 h 314"/>
                <a:gd name="T8" fmla="*/ 1087 w 1087"/>
                <a:gd name="T9" fmla="*/ 0 h 314"/>
                <a:gd name="T10" fmla="*/ 0 w 1087"/>
                <a:gd name="T11" fmla="*/ 0 h 314"/>
                <a:gd name="T12" fmla="*/ 1018 w 1087"/>
                <a:gd name="T13" fmla="*/ 245 h 314"/>
                <a:gd name="T14" fmla="*/ 69 w 1087"/>
                <a:gd name="T15" fmla="*/ 245 h 314"/>
                <a:gd name="T16" fmla="*/ 69 w 1087"/>
                <a:gd name="T17" fmla="*/ 69 h 314"/>
                <a:gd name="T18" fmla="*/ 1018 w 1087"/>
                <a:gd name="T19" fmla="*/ 69 h 314"/>
                <a:gd name="T20" fmla="*/ 1018 w 1087"/>
                <a:gd name="T21" fmla="*/ 245 h 314"/>
                <a:gd name="T22" fmla="*/ 1018 w 1087"/>
                <a:gd name="T23" fmla="*/ 245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87" h="314">
                  <a:moveTo>
                    <a:pt x="0" y="0"/>
                  </a:moveTo>
                  <a:lnTo>
                    <a:pt x="0" y="314"/>
                  </a:lnTo>
                  <a:lnTo>
                    <a:pt x="0" y="314"/>
                  </a:lnTo>
                  <a:lnTo>
                    <a:pt x="1087" y="314"/>
                  </a:lnTo>
                  <a:lnTo>
                    <a:pt x="1087" y="0"/>
                  </a:lnTo>
                  <a:lnTo>
                    <a:pt x="0" y="0"/>
                  </a:lnTo>
                  <a:close/>
                  <a:moveTo>
                    <a:pt x="1018" y="245"/>
                  </a:moveTo>
                  <a:lnTo>
                    <a:pt x="69" y="245"/>
                  </a:lnTo>
                  <a:lnTo>
                    <a:pt x="69" y="69"/>
                  </a:lnTo>
                  <a:lnTo>
                    <a:pt x="1018" y="69"/>
                  </a:lnTo>
                  <a:lnTo>
                    <a:pt x="1018" y="245"/>
                  </a:lnTo>
                  <a:lnTo>
                    <a:pt x="1018" y="245"/>
                  </a:lnTo>
                  <a:close/>
                </a:path>
              </a:pathLst>
            </a:custGeom>
            <a:solidFill>
              <a:srgbClr val="00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dirty="0">
                <a:latin typeface="MetricHPE Black" panose="020B0A03030202060203" pitchFamily="34" charset="0"/>
              </a:endParaRPr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3578225" y="1968501"/>
              <a:ext cx="5038725" cy="1289049"/>
            </a:xfrm>
            <a:custGeom>
              <a:avLst/>
              <a:gdLst>
                <a:gd name="T0" fmla="*/ 80 w 1341"/>
                <a:gd name="T1" fmla="*/ 52 h 342"/>
                <a:gd name="T2" fmla="*/ 29 w 1341"/>
                <a:gd name="T3" fmla="*/ 77 h 342"/>
                <a:gd name="T4" fmla="*/ 212 w 1341"/>
                <a:gd name="T5" fmla="*/ 93 h 342"/>
                <a:gd name="T6" fmla="*/ 174 w 1341"/>
                <a:gd name="T7" fmla="*/ 134 h 342"/>
                <a:gd name="T8" fmla="*/ 272 w 1341"/>
                <a:gd name="T9" fmla="*/ 132 h 342"/>
                <a:gd name="T10" fmla="*/ 276 w 1341"/>
                <a:gd name="T11" fmla="*/ 38 h 342"/>
                <a:gd name="T12" fmla="*/ 327 w 1341"/>
                <a:gd name="T13" fmla="*/ 132 h 342"/>
                <a:gd name="T14" fmla="*/ 398 w 1341"/>
                <a:gd name="T15" fmla="*/ 0 h 342"/>
                <a:gd name="T16" fmla="*/ 402 w 1341"/>
                <a:gd name="T17" fmla="*/ 134 h 342"/>
                <a:gd name="T18" fmla="*/ 448 w 1341"/>
                <a:gd name="T19" fmla="*/ 93 h 342"/>
                <a:gd name="T20" fmla="*/ 448 w 1341"/>
                <a:gd name="T21" fmla="*/ 74 h 342"/>
                <a:gd name="T22" fmla="*/ 642 w 1341"/>
                <a:gd name="T23" fmla="*/ 60 h 342"/>
                <a:gd name="T24" fmla="*/ 642 w 1341"/>
                <a:gd name="T25" fmla="*/ 131 h 342"/>
                <a:gd name="T26" fmla="*/ 570 w 1341"/>
                <a:gd name="T27" fmla="*/ 111 h 342"/>
                <a:gd name="T28" fmla="*/ 530 w 1341"/>
                <a:gd name="T29" fmla="*/ 60 h 342"/>
                <a:gd name="T30" fmla="*/ 558 w 1341"/>
                <a:gd name="T31" fmla="*/ 38 h 342"/>
                <a:gd name="T32" fmla="*/ 738 w 1341"/>
                <a:gd name="T33" fmla="*/ 89 h 342"/>
                <a:gd name="T34" fmla="*/ 787 w 1341"/>
                <a:gd name="T35" fmla="*/ 45 h 342"/>
                <a:gd name="T36" fmla="*/ 736 w 1341"/>
                <a:gd name="T37" fmla="*/ 65 h 342"/>
                <a:gd name="T38" fmla="*/ 848 w 1341"/>
                <a:gd name="T39" fmla="*/ 73 h 342"/>
                <a:gd name="T40" fmla="*/ 876 w 1341"/>
                <a:gd name="T41" fmla="*/ 73 h 342"/>
                <a:gd name="T42" fmla="*/ 833 w 1341"/>
                <a:gd name="T43" fmla="*/ 91 h 342"/>
                <a:gd name="T44" fmla="*/ 965 w 1341"/>
                <a:gd name="T45" fmla="*/ 43 h 342"/>
                <a:gd name="T46" fmla="*/ 964 w 1341"/>
                <a:gd name="T47" fmla="*/ 103 h 342"/>
                <a:gd name="T48" fmla="*/ 1010 w 1341"/>
                <a:gd name="T49" fmla="*/ 132 h 342"/>
                <a:gd name="T50" fmla="*/ 1070 w 1341"/>
                <a:gd name="T51" fmla="*/ 38 h 342"/>
                <a:gd name="T52" fmla="*/ 1010 w 1341"/>
                <a:gd name="T53" fmla="*/ 89 h 342"/>
                <a:gd name="T54" fmla="*/ 1133 w 1341"/>
                <a:gd name="T55" fmla="*/ 73 h 342"/>
                <a:gd name="T56" fmla="*/ 1160 w 1341"/>
                <a:gd name="T57" fmla="*/ 73 h 342"/>
                <a:gd name="T58" fmla="*/ 1117 w 1341"/>
                <a:gd name="T59" fmla="*/ 91 h 342"/>
                <a:gd name="T60" fmla="*/ 1239 w 1341"/>
                <a:gd name="T61" fmla="*/ 39 h 342"/>
                <a:gd name="T62" fmla="*/ 1180 w 1341"/>
                <a:gd name="T63" fmla="*/ 132 h 342"/>
                <a:gd name="T64" fmla="*/ 1246 w 1341"/>
                <a:gd name="T65" fmla="*/ 85 h 342"/>
                <a:gd name="T66" fmla="*/ 1314 w 1341"/>
                <a:gd name="T67" fmla="*/ 132 h 342"/>
                <a:gd name="T68" fmla="*/ 1295 w 1341"/>
                <a:gd name="T69" fmla="*/ 110 h 342"/>
                <a:gd name="T70" fmla="*/ 18 w 1341"/>
                <a:gd name="T71" fmla="*/ 231 h 342"/>
                <a:gd name="T72" fmla="*/ 81 w 1341"/>
                <a:gd name="T73" fmla="*/ 307 h 342"/>
                <a:gd name="T74" fmla="*/ 164 w 1341"/>
                <a:gd name="T75" fmla="*/ 307 h 342"/>
                <a:gd name="T76" fmla="*/ 103 w 1341"/>
                <a:gd name="T77" fmla="*/ 214 h 342"/>
                <a:gd name="T78" fmla="*/ 252 w 1341"/>
                <a:gd name="T79" fmla="*/ 229 h 342"/>
                <a:gd name="T80" fmla="*/ 252 w 1341"/>
                <a:gd name="T81" fmla="*/ 307 h 342"/>
                <a:gd name="T82" fmla="*/ 211 w 1341"/>
                <a:gd name="T83" fmla="*/ 214 h 342"/>
                <a:gd name="T84" fmla="*/ 305 w 1341"/>
                <a:gd name="T85" fmla="*/ 212 h 342"/>
                <a:gd name="T86" fmla="*/ 338 w 1341"/>
                <a:gd name="T87" fmla="*/ 285 h 342"/>
                <a:gd name="T88" fmla="*/ 281 w 1341"/>
                <a:gd name="T89" fmla="*/ 251 h 342"/>
                <a:gd name="T90" fmla="*/ 403 w 1341"/>
                <a:gd name="T91" fmla="*/ 229 h 342"/>
                <a:gd name="T92" fmla="*/ 382 w 1341"/>
                <a:gd name="T93" fmla="*/ 228 h 342"/>
                <a:gd name="T94" fmla="*/ 430 w 1341"/>
                <a:gd name="T95" fmla="*/ 342 h 342"/>
                <a:gd name="T96" fmla="*/ 498 w 1341"/>
                <a:gd name="T97" fmla="*/ 260 h 342"/>
                <a:gd name="T98" fmla="*/ 577 w 1341"/>
                <a:gd name="T99" fmla="*/ 212 h 342"/>
                <a:gd name="T100" fmla="*/ 554 w 1341"/>
                <a:gd name="T101" fmla="*/ 307 h 342"/>
                <a:gd name="T102" fmla="*/ 623 w 1341"/>
                <a:gd name="T103" fmla="*/ 187 h 342"/>
                <a:gd name="T104" fmla="*/ 621 w 1341"/>
                <a:gd name="T105" fmla="*/ 307 h 342"/>
                <a:gd name="T106" fmla="*/ 644 w 1341"/>
                <a:gd name="T107" fmla="*/ 300 h 342"/>
                <a:gd name="T108" fmla="*/ 644 w 1341"/>
                <a:gd name="T109" fmla="*/ 240 h 342"/>
                <a:gd name="T110" fmla="*/ 661 w 1341"/>
                <a:gd name="T111" fmla="*/ 238 h 342"/>
                <a:gd name="T112" fmla="*/ 807 w 1341"/>
                <a:gd name="T113" fmla="*/ 266 h 342"/>
                <a:gd name="T114" fmla="*/ 772 w 1341"/>
                <a:gd name="T115" fmla="*/ 309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41" h="342">
                  <a:moveTo>
                    <a:pt x="29" y="132"/>
                  </a:moveTo>
                  <a:cubicBezTo>
                    <a:pt x="0" y="132"/>
                    <a:pt x="0" y="132"/>
                    <a:pt x="0" y="1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29" y="77"/>
                    <a:pt x="29" y="77"/>
                    <a:pt x="29" y="77"/>
                  </a:cubicBezTo>
                  <a:lnTo>
                    <a:pt x="29" y="132"/>
                  </a:lnTo>
                  <a:close/>
                  <a:moveTo>
                    <a:pt x="174" y="134"/>
                  </a:moveTo>
                  <a:cubicBezTo>
                    <a:pt x="145" y="134"/>
                    <a:pt x="125" y="116"/>
                    <a:pt x="125" y="85"/>
                  </a:cubicBezTo>
                  <a:cubicBezTo>
                    <a:pt x="125" y="56"/>
                    <a:pt x="144" y="36"/>
                    <a:pt x="170" y="36"/>
                  </a:cubicBezTo>
                  <a:cubicBezTo>
                    <a:pt x="198" y="36"/>
                    <a:pt x="212" y="55"/>
                    <a:pt x="212" y="83"/>
                  </a:cubicBezTo>
                  <a:cubicBezTo>
                    <a:pt x="212" y="93"/>
                    <a:pt x="212" y="93"/>
                    <a:pt x="212" y="93"/>
                  </a:cubicBezTo>
                  <a:cubicBezTo>
                    <a:pt x="152" y="93"/>
                    <a:pt x="152" y="93"/>
                    <a:pt x="152" y="93"/>
                  </a:cubicBezTo>
                  <a:cubicBezTo>
                    <a:pt x="155" y="108"/>
                    <a:pt x="167" y="112"/>
                    <a:pt x="178" y="112"/>
                  </a:cubicBezTo>
                  <a:cubicBezTo>
                    <a:pt x="188" y="112"/>
                    <a:pt x="195" y="110"/>
                    <a:pt x="204" y="104"/>
                  </a:cubicBezTo>
                  <a:cubicBezTo>
                    <a:pt x="205" y="104"/>
                    <a:pt x="205" y="104"/>
                    <a:pt x="205" y="104"/>
                  </a:cubicBezTo>
                  <a:cubicBezTo>
                    <a:pt x="205" y="126"/>
                    <a:pt x="205" y="126"/>
                    <a:pt x="205" y="126"/>
                  </a:cubicBezTo>
                  <a:cubicBezTo>
                    <a:pt x="198" y="131"/>
                    <a:pt x="187" y="134"/>
                    <a:pt x="174" y="134"/>
                  </a:cubicBezTo>
                  <a:close/>
                  <a:moveTo>
                    <a:pt x="152" y="74"/>
                  </a:moveTo>
                  <a:cubicBezTo>
                    <a:pt x="186" y="74"/>
                    <a:pt x="186" y="74"/>
                    <a:pt x="186" y="74"/>
                  </a:cubicBezTo>
                  <a:cubicBezTo>
                    <a:pt x="186" y="64"/>
                    <a:pt x="182" y="58"/>
                    <a:pt x="170" y="58"/>
                  </a:cubicBezTo>
                  <a:cubicBezTo>
                    <a:pt x="162" y="58"/>
                    <a:pt x="155" y="61"/>
                    <a:pt x="152" y="74"/>
                  </a:cubicBezTo>
                  <a:close/>
                  <a:moveTo>
                    <a:pt x="287" y="77"/>
                  </a:moveTo>
                  <a:cubicBezTo>
                    <a:pt x="272" y="132"/>
                    <a:pt x="272" y="132"/>
                    <a:pt x="272" y="132"/>
                  </a:cubicBezTo>
                  <a:cubicBezTo>
                    <a:pt x="247" y="132"/>
                    <a:pt x="247" y="132"/>
                    <a:pt x="247" y="132"/>
                  </a:cubicBezTo>
                  <a:cubicBezTo>
                    <a:pt x="218" y="39"/>
                    <a:pt x="218" y="39"/>
                    <a:pt x="218" y="39"/>
                  </a:cubicBezTo>
                  <a:cubicBezTo>
                    <a:pt x="218" y="38"/>
                    <a:pt x="218" y="38"/>
                    <a:pt x="218" y="38"/>
                  </a:cubicBezTo>
                  <a:cubicBezTo>
                    <a:pt x="246" y="38"/>
                    <a:pt x="246" y="38"/>
                    <a:pt x="246" y="38"/>
                  </a:cubicBezTo>
                  <a:cubicBezTo>
                    <a:pt x="261" y="93"/>
                    <a:pt x="261" y="93"/>
                    <a:pt x="261" y="93"/>
                  </a:cubicBezTo>
                  <a:cubicBezTo>
                    <a:pt x="276" y="38"/>
                    <a:pt x="276" y="38"/>
                    <a:pt x="276" y="38"/>
                  </a:cubicBezTo>
                  <a:cubicBezTo>
                    <a:pt x="298" y="38"/>
                    <a:pt x="298" y="38"/>
                    <a:pt x="298" y="38"/>
                  </a:cubicBezTo>
                  <a:cubicBezTo>
                    <a:pt x="313" y="93"/>
                    <a:pt x="313" y="93"/>
                    <a:pt x="313" y="93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55" y="38"/>
                    <a:pt x="355" y="38"/>
                    <a:pt x="355" y="38"/>
                  </a:cubicBezTo>
                  <a:cubicBezTo>
                    <a:pt x="355" y="39"/>
                    <a:pt x="355" y="39"/>
                    <a:pt x="355" y="39"/>
                  </a:cubicBezTo>
                  <a:cubicBezTo>
                    <a:pt x="327" y="132"/>
                    <a:pt x="327" y="132"/>
                    <a:pt x="327" y="132"/>
                  </a:cubicBezTo>
                  <a:cubicBezTo>
                    <a:pt x="302" y="132"/>
                    <a:pt x="302" y="132"/>
                    <a:pt x="302" y="132"/>
                  </a:cubicBezTo>
                  <a:lnTo>
                    <a:pt x="287" y="77"/>
                  </a:lnTo>
                  <a:close/>
                  <a:moveTo>
                    <a:pt x="402" y="134"/>
                  </a:moveTo>
                  <a:cubicBezTo>
                    <a:pt x="379" y="134"/>
                    <a:pt x="370" y="125"/>
                    <a:pt x="370" y="104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98" y="0"/>
                    <a:pt x="398" y="0"/>
                    <a:pt x="398" y="0"/>
                  </a:cubicBezTo>
                  <a:cubicBezTo>
                    <a:pt x="398" y="102"/>
                    <a:pt x="398" y="102"/>
                    <a:pt x="398" y="102"/>
                  </a:cubicBezTo>
                  <a:cubicBezTo>
                    <a:pt x="398" y="108"/>
                    <a:pt x="400" y="111"/>
                    <a:pt x="406" y="111"/>
                  </a:cubicBezTo>
                  <a:cubicBezTo>
                    <a:pt x="408" y="111"/>
                    <a:pt x="410" y="110"/>
                    <a:pt x="412" y="109"/>
                  </a:cubicBezTo>
                  <a:cubicBezTo>
                    <a:pt x="413" y="109"/>
                    <a:pt x="413" y="109"/>
                    <a:pt x="413" y="109"/>
                  </a:cubicBezTo>
                  <a:cubicBezTo>
                    <a:pt x="413" y="132"/>
                    <a:pt x="413" y="132"/>
                    <a:pt x="413" y="132"/>
                  </a:cubicBezTo>
                  <a:cubicBezTo>
                    <a:pt x="410" y="133"/>
                    <a:pt x="406" y="134"/>
                    <a:pt x="402" y="134"/>
                  </a:cubicBezTo>
                  <a:close/>
                  <a:moveTo>
                    <a:pt x="469" y="134"/>
                  </a:moveTo>
                  <a:cubicBezTo>
                    <a:pt x="440" y="134"/>
                    <a:pt x="420" y="116"/>
                    <a:pt x="420" y="85"/>
                  </a:cubicBezTo>
                  <a:cubicBezTo>
                    <a:pt x="420" y="56"/>
                    <a:pt x="440" y="36"/>
                    <a:pt x="465" y="36"/>
                  </a:cubicBezTo>
                  <a:cubicBezTo>
                    <a:pt x="494" y="36"/>
                    <a:pt x="507" y="55"/>
                    <a:pt x="507" y="83"/>
                  </a:cubicBezTo>
                  <a:cubicBezTo>
                    <a:pt x="507" y="93"/>
                    <a:pt x="507" y="93"/>
                    <a:pt x="507" y="93"/>
                  </a:cubicBezTo>
                  <a:cubicBezTo>
                    <a:pt x="448" y="93"/>
                    <a:pt x="448" y="93"/>
                    <a:pt x="448" y="93"/>
                  </a:cubicBezTo>
                  <a:cubicBezTo>
                    <a:pt x="451" y="108"/>
                    <a:pt x="462" y="112"/>
                    <a:pt x="474" y="112"/>
                  </a:cubicBezTo>
                  <a:cubicBezTo>
                    <a:pt x="484" y="112"/>
                    <a:pt x="491" y="110"/>
                    <a:pt x="500" y="104"/>
                  </a:cubicBezTo>
                  <a:cubicBezTo>
                    <a:pt x="501" y="104"/>
                    <a:pt x="501" y="104"/>
                    <a:pt x="501" y="104"/>
                  </a:cubicBezTo>
                  <a:cubicBezTo>
                    <a:pt x="501" y="126"/>
                    <a:pt x="501" y="126"/>
                    <a:pt x="501" y="126"/>
                  </a:cubicBezTo>
                  <a:cubicBezTo>
                    <a:pt x="493" y="131"/>
                    <a:pt x="482" y="134"/>
                    <a:pt x="469" y="134"/>
                  </a:cubicBezTo>
                  <a:close/>
                  <a:moveTo>
                    <a:pt x="448" y="74"/>
                  </a:moveTo>
                  <a:cubicBezTo>
                    <a:pt x="482" y="74"/>
                    <a:pt x="482" y="74"/>
                    <a:pt x="482" y="74"/>
                  </a:cubicBezTo>
                  <a:cubicBezTo>
                    <a:pt x="481" y="64"/>
                    <a:pt x="477" y="58"/>
                    <a:pt x="466" y="58"/>
                  </a:cubicBezTo>
                  <a:cubicBezTo>
                    <a:pt x="457" y="58"/>
                    <a:pt x="450" y="61"/>
                    <a:pt x="448" y="74"/>
                  </a:cubicBezTo>
                  <a:close/>
                  <a:moveTo>
                    <a:pt x="622" y="38"/>
                  </a:moveTo>
                  <a:cubicBezTo>
                    <a:pt x="642" y="38"/>
                    <a:pt x="642" y="38"/>
                    <a:pt x="642" y="38"/>
                  </a:cubicBezTo>
                  <a:cubicBezTo>
                    <a:pt x="642" y="60"/>
                    <a:pt x="642" y="60"/>
                    <a:pt x="642" y="60"/>
                  </a:cubicBezTo>
                  <a:cubicBezTo>
                    <a:pt x="622" y="60"/>
                    <a:pt x="622" y="60"/>
                    <a:pt x="622" y="60"/>
                  </a:cubicBezTo>
                  <a:cubicBezTo>
                    <a:pt x="622" y="99"/>
                    <a:pt x="622" y="99"/>
                    <a:pt x="622" y="99"/>
                  </a:cubicBezTo>
                  <a:cubicBezTo>
                    <a:pt x="622" y="107"/>
                    <a:pt x="625" y="111"/>
                    <a:pt x="633" y="111"/>
                  </a:cubicBezTo>
                  <a:cubicBezTo>
                    <a:pt x="636" y="111"/>
                    <a:pt x="639" y="110"/>
                    <a:pt x="642" y="109"/>
                  </a:cubicBezTo>
                  <a:cubicBezTo>
                    <a:pt x="642" y="109"/>
                    <a:pt x="642" y="109"/>
                    <a:pt x="642" y="109"/>
                  </a:cubicBezTo>
                  <a:cubicBezTo>
                    <a:pt x="642" y="131"/>
                    <a:pt x="642" y="131"/>
                    <a:pt x="642" y="131"/>
                  </a:cubicBezTo>
                  <a:cubicBezTo>
                    <a:pt x="639" y="132"/>
                    <a:pt x="633" y="134"/>
                    <a:pt x="625" y="134"/>
                  </a:cubicBezTo>
                  <a:cubicBezTo>
                    <a:pt x="603" y="134"/>
                    <a:pt x="594" y="124"/>
                    <a:pt x="594" y="100"/>
                  </a:cubicBezTo>
                  <a:cubicBezTo>
                    <a:pt x="594" y="60"/>
                    <a:pt x="594" y="60"/>
                    <a:pt x="594" y="60"/>
                  </a:cubicBezTo>
                  <a:cubicBezTo>
                    <a:pt x="558" y="60"/>
                    <a:pt x="558" y="60"/>
                    <a:pt x="558" y="60"/>
                  </a:cubicBezTo>
                  <a:cubicBezTo>
                    <a:pt x="558" y="99"/>
                    <a:pt x="558" y="99"/>
                    <a:pt x="558" y="99"/>
                  </a:cubicBezTo>
                  <a:cubicBezTo>
                    <a:pt x="558" y="107"/>
                    <a:pt x="561" y="111"/>
                    <a:pt x="570" y="111"/>
                  </a:cubicBezTo>
                  <a:cubicBezTo>
                    <a:pt x="572" y="111"/>
                    <a:pt x="575" y="110"/>
                    <a:pt x="578" y="109"/>
                  </a:cubicBezTo>
                  <a:cubicBezTo>
                    <a:pt x="579" y="109"/>
                    <a:pt x="579" y="109"/>
                    <a:pt x="579" y="109"/>
                  </a:cubicBezTo>
                  <a:cubicBezTo>
                    <a:pt x="579" y="131"/>
                    <a:pt x="579" y="131"/>
                    <a:pt x="579" y="131"/>
                  </a:cubicBezTo>
                  <a:cubicBezTo>
                    <a:pt x="575" y="132"/>
                    <a:pt x="570" y="134"/>
                    <a:pt x="562" y="134"/>
                  </a:cubicBezTo>
                  <a:cubicBezTo>
                    <a:pt x="539" y="134"/>
                    <a:pt x="530" y="124"/>
                    <a:pt x="530" y="100"/>
                  </a:cubicBezTo>
                  <a:cubicBezTo>
                    <a:pt x="530" y="60"/>
                    <a:pt x="530" y="60"/>
                    <a:pt x="530" y="60"/>
                  </a:cubicBezTo>
                  <a:cubicBezTo>
                    <a:pt x="516" y="60"/>
                    <a:pt x="516" y="60"/>
                    <a:pt x="516" y="60"/>
                  </a:cubicBezTo>
                  <a:cubicBezTo>
                    <a:pt x="516" y="38"/>
                    <a:pt x="516" y="38"/>
                    <a:pt x="516" y="38"/>
                  </a:cubicBezTo>
                  <a:cubicBezTo>
                    <a:pt x="530" y="38"/>
                    <a:pt x="530" y="38"/>
                    <a:pt x="530" y="38"/>
                  </a:cubicBezTo>
                  <a:cubicBezTo>
                    <a:pt x="530" y="12"/>
                    <a:pt x="530" y="12"/>
                    <a:pt x="530" y="12"/>
                  </a:cubicBezTo>
                  <a:cubicBezTo>
                    <a:pt x="558" y="12"/>
                    <a:pt x="558" y="12"/>
                    <a:pt x="558" y="12"/>
                  </a:cubicBezTo>
                  <a:cubicBezTo>
                    <a:pt x="558" y="38"/>
                    <a:pt x="558" y="38"/>
                    <a:pt x="558" y="38"/>
                  </a:cubicBezTo>
                  <a:cubicBezTo>
                    <a:pt x="594" y="38"/>
                    <a:pt x="594" y="38"/>
                    <a:pt x="594" y="38"/>
                  </a:cubicBezTo>
                  <a:cubicBezTo>
                    <a:pt x="594" y="12"/>
                    <a:pt x="594" y="12"/>
                    <a:pt x="594" y="12"/>
                  </a:cubicBezTo>
                  <a:cubicBezTo>
                    <a:pt x="622" y="12"/>
                    <a:pt x="622" y="12"/>
                    <a:pt x="622" y="12"/>
                  </a:cubicBezTo>
                  <a:cubicBezTo>
                    <a:pt x="622" y="38"/>
                    <a:pt x="622" y="38"/>
                    <a:pt x="622" y="38"/>
                  </a:cubicBezTo>
                  <a:close/>
                  <a:moveTo>
                    <a:pt x="787" y="45"/>
                  </a:moveTo>
                  <a:cubicBezTo>
                    <a:pt x="787" y="73"/>
                    <a:pt x="768" y="89"/>
                    <a:pt x="738" y="89"/>
                  </a:cubicBezTo>
                  <a:cubicBezTo>
                    <a:pt x="718" y="89"/>
                    <a:pt x="718" y="89"/>
                    <a:pt x="718" y="89"/>
                  </a:cubicBezTo>
                  <a:cubicBezTo>
                    <a:pt x="718" y="132"/>
                    <a:pt x="718" y="132"/>
                    <a:pt x="718" y="132"/>
                  </a:cubicBezTo>
                  <a:cubicBezTo>
                    <a:pt x="689" y="132"/>
                    <a:pt x="689" y="132"/>
                    <a:pt x="689" y="132"/>
                  </a:cubicBezTo>
                  <a:cubicBezTo>
                    <a:pt x="689" y="0"/>
                    <a:pt x="689" y="0"/>
                    <a:pt x="689" y="0"/>
                  </a:cubicBezTo>
                  <a:cubicBezTo>
                    <a:pt x="738" y="0"/>
                    <a:pt x="738" y="0"/>
                    <a:pt x="738" y="0"/>
                  </a:cubicBezTo>
                  <a:cubicBezTo>
                    <a:pt x="768" y="0"/>
                    <a:pt x="787" y="16"/>
                    <a:pt x="787" y="45"/>
                  </a:cubicBezTo>
                  <a:close/>
                  <a:moveTo>
                    <a:pt x="736" y="65"/>
                  </a:moveTo>
                  <a:cubicBezTo>
                    <a:pt x="751" y="65"/>
                    <a:pt x="758" y="57"/>
                    <a:pt x="758" y="45"/>
                  </a:cubicBezTo>
                  <a:cubicBezTo>
                    <a:pt x="758" y="33"/>
                    <a:pt x="751" y="24"/>
                    <a:pt x="736" y="24"/>
                  </a:cubicBezTo>
                  <a:cubicBezTo>
                    <a:pt x="718" y="24"/>
                    <a:pt x="718" y="24"/>
                    <a:pt x="718" y="24"/>
                  </a:cubicBezTo>
                  <a:cubicBezTo>
                    <a:pt x="718" y="65"/>
                    <a:pt x="718" y="65"/>
                    <a:pt x="718" y="65"/>
                  </a:cubicBezTo>
                  <a:lnTo>
                    <a:pt x="736" y="65"/>
                  </a:lnTo>
                  <a:close/>
                  <a:moveTo>
                    <a:pt x="849" y="123"/>
                  </a:moveTo>
                  <a:cubicBezTo>
                    <a:pt x="843" y="130"/>
                    <a:pt x="834" y="134"/>
                    <a:pt x="824" y="134"/>
                  </a:cubicBezTo>
                  <a:cubicBezTo>
                    <a:pt x="806" y="134"/>
                    <a:pt x="791" y="122"/>
                    <a:pt x="791" y="103"/>
                  </a:cubicBezTo>
                  <a:cubicBezTo>
                    <a:pt x="791" y="84"/>
                    <a:pt x="806" y="72"/>
                    <a:pt x="827" y="72"/>
                  </a:cubicBezTo>
                  <a:cubicBezTo>
                    <a:pt x="834" y="72"/>
                    <a:pt x="841" y="73"/>
                    <a:pt x="848" y="75"/>
                  </a:cubicBezTo>
                  <a:cubicBezTo>
                    <a:pt x="848" y="73"/>
                    <a:pt x="848" y="73"/>
                    <a:pt x="848" y="73"/>
                  </a:cubicBezTo>
                  <a:cubicBezTo>
                    <a:pt x="848" y="63"/>
                    <a:pt x="842" y="59"/>
                    <a:pt x="827" y="59"/>
                  </a:cubicBezTo>
                  <a:cubicBezTo>
                    <a:pt x="818" y="59"/>
                    <a:pt x="809" y="62"/>
                    <a:pt x="801" y="66"/>
                  </a:cubicBezTo>
                  <a:cubicBezTo>
                    <a:pt x="800" y="66"/>
                    <a:pt x="800" y="66"/>
                    <a:pt x="800" y="66"/>
                  </a:cubicBezTo>
                  <a:cubicBezTo>
                    <a:pt x="800" y="44"/>
                    <a:pt x="800" y="44"/>
                    <a:pt x="800" y="44"/>
                  </a:cubicBezTo>
                  <a:cubicBezTo>
                    <a:pt x="807" y="40"/>
                    <a:pt x="820" y="36"/>
                    <a:pt x="832" y="36"/>
                  </a:cubicBezTo>
                  <a:cubicBezTo>
                    <a:pt x="860" y="36"/>
                    <a:pt x="876" y="49"/>
                    <a:pt x="876" y="73"/>
                  </a:cubicBezTo>
                  <a:cubicBezTo>
                    <a:pt x="876" y="132"/>
                    <a:pt x="876" y="132"/>
                    <a:pt x="876" y="132"/>
                  </a:cubicBezTo>
                  <a:cubicBezTo>
                    <a:pt x="849" y="132"/>
                    <a:pt x="849" y="132"/>
                    <a:pt x="849" y="132"/>
                  </a:cubicBezTo>
                  <a:cubicBezTo>
                    <a:pt x="849" y="123"/>
                    <a:pt x="849" y="123"/>
                    <a:pt x="849" y="123"/>
                  </a:cubicBezTo>
                  <a:close/>
                  <a:moveTo>
                    <a:pt x="848" y="102"/>
                  </a:moveTo>
                  <a:cubicBezTo>
                    <a:pt x="848" y="94"/>
                    <a:pt x="848" y="94"/>
                    <a:pt x="848" y="94"/>
                  </a:cubicBezTo>
                  <a:cubicBezTo>
                    <a:pt x="844" y="92"/>
                    <a:pt x="838" y="91"/>
                    <a:pt x="833" y="91"/>
                  </a:cubicBezTo>
                  <a:cubicBezTo>
                    <a:pt x="823" y="91"/>
                    <a:pt x="818" y="95"/>
                    <a:pt x="818" y="102"/>
                  </a:cubicBezTo>
                  <a:cubicBezTo>
                    <a:pt x="818" y="110"/>
                    <a:pt x="823" y="113"/>
                    <a:pt x="832" y="113"/>
                  </a:cubicBezTo>
                  <a:cubicBezTo>
                    <a:pt x="839" y="113"/>
                    <a:pt x="845" y="109"/>
                    <a:pt x="848" y="102"/>
                  </a:cubicBezTo>
                  <a:close/>
                  <a:moveTo>
                    <a:pt x="890" y="85"/>
                  </a:moveTo>
                  <a:cubicBezTo>
                    <a:pt x="890" y="55"/>
                    <a:pt x="911" y="36"/>
                    <a:pt x="939" y="36"/>
                  </a:cubicBezTo>
                  <a:cubicBezTo>
                    <a:pt x="949" y="36"/>
                    <a:pt x="958" y="38"/>
                    <a:pt x="965" y="43"/>
                  </a:cubicBezTo>
                  <a:cubicBezTo>
                    <a:pt x="965" y="67"/>
                    <a:pt x="965" y="67"/>
                    <a:pt x="965" y="67"/>
                  </a:cubicBezTo>
                  <a:cubicBezTo>
                    <a:pt x="964" y="67"/>
                    <a:pt x="964" y="67"/>
                    <a:pt x="964" y="67"/>
                  </a:cubicBezTo>
                  <a:cubicBezTo>
                    <a:pt x="958" y="62"/>
                    <a:pt x="951" y="60"/>
                    <a:pt x="943" y="60"/>
                  </a:cubicBezTo>
                  <a:cubicBezTo>
                    <a:pt x="929" y="60"/>
                    <a:pt x="918" y="69"/>
                    <a:pt x="918" y="85"/>
                  </a:cubicBezTo>
                  <a:cubicBezTo>
                    <a:pt x="918" y="101"/>
                    <a:pt x="929" y="110"/>
                    <a:pt x="943" y="110"/>
                  </a:cubicBezTo>
                  <a:cubicBezTo>
                    <a:pt x="951" y="110"/>
                    <a:pt x="958" y="108"/>
                    <a:pt x="964" y="103"/>
                  </a:cubicBezTo>
                  <a:cubicBezTo>
                    <a:pt x="965" y="103"/>
                    <a:pt x="965" y="103"/>
                    <a:pt x="965" y="103"/>
                  </a:cubicBezTo>
                  <a:cubicBezTo>
                    <a:pt x="965" y="127"/>
                    <a:pt x="965" y="127"/>
                    <a:pt x="965" y="127"/>
                  </a:cubicBezTo>
                  <a:cubicBezTo>
                    <a:pt x="958" y="132"/>
                    <a:pt x="949" y="134"/>
                    <a:pt x="939" y="134"/>
                  </a:cubicBezTo>
                  <a:cubicBezTo>
                    <a:pt x="911" y="134"/>
                    <a:pt x="890" y="115"/>
                    <a:pt x="890" y="85"/>
                  </a:cubicBezTo>
                  <a:close/>
                  <a:moveTo>
                    <a:pt x="1010" y="89"/>
                  </a:moveTo>
                  <a:cubicBezTo>
                    <a:pt x="1010" y="132"/>
                    <a:pt x="1010" y="132"/>
                    <a:pt x="1010" y="132"/>
                  </a:cubicBezTo>
                  <a:cubicBezTo>
                    <a:pt x="983" y="132"/>
                    <a:pt x="983" y="132"/>
                    <a:pt x="983" y="132"/>
                  </a:cubicBezTo>
                  <a:cubicBezTo>
                    <a:pt x="983" y="0"/>
                    <a:pt x="983" y="0"/>
                    <a:pt x="983" y="0"/>
                  </a:cubicBezTo>
                  <a:cubicBezTo>
                    <a:pt x="1010" y="0"/>
                    <a:pt x="1010" y="0"/>
                    <a:pt x="1010" y="0"/>
                  </a:cubicBezTo>
                  <a:cubicBezTo>
                    <a:pt x="1010" y="75"/>
                    <a:pt x="1010" y="75"/>
                    <a:pt x="1010" y="75"/>
                  </a:cubicBezTo>
                  <a:cubicBezTo>
                    <a:pt x="1039" y="38"/>
                    <a:pt x="1039" y="38"/>
                    <a:pt x="1039" y="38"/>
                  </a:cubicBezTo>
                  <a:cubicBezTo>
                    <a:pt x="1070" y="38"/>
                    <a:pt x="1070" y="38"/>
                    <a:pt x="1070" y="38"/>
                  </a:cubicBezTo>
                  <a:cubicBezTo>
                    <a:pt x="1070" y="39"/>
                    <a:pt x="1070" y="39"/>
                    <a:pt x="1070" y="39"/>
                  </a:cubicBezTo>
                  <a:cubicBezTo>
                    <a:pt x="1036" y="82"/>
                    <a:pt x="1036" y="82"/>
                    <a:pt x="1036" y="82"/>
                  </a:cubicBezTo>
                  <a:cubicBezTo>
                    <a:pt x="1070" y="131"/>
                    <a:pt x="1070" y="131"/>
                    <a:pt x="1070" y="131"/>
                  </a:cubicBezTo>
                  <a:cubicBezTo>
                    <a:pt x="1070" y="132"/>
                    <a:pt x="1070" y="132"/>
                    <a:pt x="1070" y="132"/>
                  </a:cubicBezTo>
                  <a:cubicBezTo>
                    <a:pt x="1038" y="132"/>
                    <a:pt x="1038" y="132"/>
                    <a:pt x="1038" y="132"/>
                  </a:cubicBezTo>
                  <a:lnTo>
                    <a:pt x="1010" y="89"/>
                  </a:lnTo>
                  <a:close/>
                  <a:moveTo>
                    <a:pt x="1133" y="123"/>
                  </a:moveTo>
                  <a:cubicBezTo>
                    <a:pt x="1127" y="130"/>
                    <a:pt x="1118" y="134"/>
                    <a:pt x="1108" y="134"/>
                  </a:cubicBezTo>
                  <a:cubicBezTo>
                    <a:pt x="1090" y="134"/>
                    <a:pt x="1075" y="122"/>
                    <a:pt x="1075" y="103"/>
                  </a:cubicBezTo>
                  <a:cubicBezTo>
                    <a:pt x="1075" y="84"/>
                    <a:pt x="1090" y="72"/>
                    <a:pt x="1112" y="72"/>
                  </a:cubicBezTo>
                  <a:cubicBezTo>
                    <a:pt x="1118" y="72"/>
                    <a:pt x="1125" y="73"/>
                    <a:pt x="1133" y="75"/>
                  </a:cubicBezTo>
                  <a:cubicBezTo>
                    <a:pt x="1133" y="73"/>
                    <a:pt x="1133" y="73"/>
                    <a:pt x="1133" y="73"/>
                  </a:cubicBezTo>
                  <a:cubicBezTo>
                    <a:pt x="1133" y="63"/>
                    <a:pt x="1127" y="59"/>
                    <a:pt x="1112" y="59"/>
                  </a:cubicBezTo>
                  <a:cubicBezTo>
                    <a:pt x="1102" y="59"/>
                    <a:pt x="1093" y="62"/>
                    <a:pt x="1086" y="66"/>
                  </a:cubicBezTo>
                  <a:cubicBezTo>
                    <a:pt x="1084" y="66"/>
                    <a:pt x="1084" y="66"/>
                    <a:pt x="1084" y="66"/>
                  </a:cubicBezTo>
                  <a:cubicBezTo>
                    <a:pt x="1084" y="44"/>
                    <a:pt x="1084" y="44"/>
                    <a:pt x="1084" y="44"/>
                  </a:cubicBezTo>
                  <a:cubicBezTo>
                    <a:pt x="1092" y="40"/>
                    <a:pt x="1104" y="36"/>
                    <a:pt x="1117" y="36"/>
                  </a:cubicBezTo>
                  <a:cubicBezTo>
                    <a:pt x="1145" y="36"/>
                    <a:pt x="1160" y="49"/>
                    <a:pt x="1160" y="73"/>
                  </a:cubicBezTo>
                  <a:cubicBezTo>
                    <a:pt x="1160" y="132"/>
                    <a:pt x="1160" y="132"/>
                    <a:pt x="1160" y="132"/>
                  </a:cubicBezTo>
                  <a:cubicBezTo>
                    <a:pt x="1133" y="132"/>
                    <a:pt x="1133" y="132"/>
                    <a:pt x="1133" y="132"/>
                  </a:cubicBezTo>
                  <a:cubicBezTo>
                    <a:pt x="1133" y="123"/>
                    <a:pt x="1133" y="123"/>
                    <a:pt x="1133" y="123"/>
                  </a:cubicBezTo>
                  <a:close/>
                  <a:moveTo>
                    <a:pt x="1133" y="102"/>
                  </a:moveTo>
                  <a:cubicBezTo>
                    <a:pt x="1133" y="94"/>
                    <a:pt x="1133" y="94"/>
                    <a:pt x="1133" y="94"/>
                  </a:cubicBezTo>
                  <a:cubicBezTo>
                    <a:pt x="1128" y="92"/>
                    <a:pt x="1123" y="91"/>
                    <a:pt x="1117" y="91"/>
                  </a:cubicBezTo>
                  <a:cubicBezTo>
                    <a:pt x="1108" y="91"/>
                    <a:pt x="1103" y="95"/>
                    <a:pt x="1103" y="102"/>
                  </a:cubicBezTo>
                  <a:cubicBezTo>
                    <a:pt x="1103" y="110"/>
                    <a:pt x="1108" y="113"/>
                    <a:pt x="1116" y="113"/>
                  </a:cubicBezTo>
                  <a:cubicBezTo>
                    <a:pt x="1124" y="113"/>
                    <a:pt x="1130" y="109"/>
                    <a:pt x="1133" y="102"/>
                  </a:cubicBezTo>
                  <a:close/>
                  <a:moveTo>
                    <a:pt x="1207" y="53"/>
                  </a:moveTo>
                  <a:cubicBezTo>
                    <a:pt x="1212" y="43"/>
                    <a:pt x="1220" y="37"/>
                    <a:pt x="1230" y="37"/>
                  </a:cubicBezTo>
                  <a:cubicBezTo>
                    <a:pt x="1234" y="37"/>
                    <a:pt x="1238" y="38"/>
                    <a:pt x="1239" y="39"/>
                  </a:cubicBezTo>
                  <a:cubicBezTo>
                    <a:pt x="1239" y="65"/>
                    <a:pt x="1239" y="65"/>
                    <a:pt x="1239" y="65"/>
                  </a:cubicBezTo>
                  <a:cubicBezTo>
                    <a:pt x="1238" y="65"/>
                    <a:pt x="1238" y="65"/>
                    <a:pt x="1238" y="65"/>
                  </a:cubicBezTo>
                  <a:cubicBezTo>
                    <a:pt x="1235" y="64"/>
                    <a:pt x="1231" y="63"/>
                    <a:pt x="1226" y="63"/>
                  </a:cubicBezTo>
                  <a:cubicBezTo>
                    <a:pt x="1217" y="63"/>
                    <a:pt x="1210" y="68"/>
                    <a:pt x="1208" y="78"/>
                  </a:cubicBezTo>
                  <a:cubicBezTo>
                    <a:pt x="1208" y="132"/>
                    <a:pt x="1208" y="132"/>
                    <a:pt x="1208" y="132"/>
                  </a:cubicBezTo>
                  <a:cubicBezTo>
                    <a:pt x="1180" y="132"/>
                    <a:pt x="1180" y="132"/>
                    <a:pt x="1180" y="132"/>
                  </a:cubicBezTo>
                  <a:cubicBezTo>
                    <a:pt x="1180" y="38"/>
                    <a:pt x="1180" y="38"/>
                    <a:pt x="1180" y="38"/>
                  </a:cubicBezTo>
                  <a:cubicBezTo>
                    <a:pt x="1207" y="38"/>
                    <a:pt x="1207" y="38"/>
                    <a:pt x="1207" y="38"/>
                  </a:cubicBezTo>
                  <a:cubicBezTo>
                    <a:pt x="1207" y="53"/>
                    <a:pt x="1207" y="53"/>
                    <a:pt x="1207" y="53"/>
                  </a:cubicBezTo>
                  <a:close/>
                  <a:moveTo>
                    <a:pt x="1314" y="122"/>
                  </a:moveTo>
                  <a:cubicBezTo>
                    <a:pt x="1308" y="130"/>
                    <a:pt x="1298" y="134"/>
                    <a:pt x="1286" y="134"/>
                  </a:cubicBezTo>
                  <a:cubicBezTo>
                    <a:pt x="1262" y="134"/>
                    <a:pt x="1246" y="112"/>
                    <a:pt x="1246" y="85"/>
                  </a:cubicBezTo>
                  <a:cubicBezTo>
                    <a:pt x="1246" y="58"/>
                    <a:pt x="1262" y="36"/>
                    <a:pt x="1286" y="36"/>
                  </a:cubicBezTo>
                  <a:cubicBezTo>
                    <a:pt x="1298" y="36"/>
                    <a:pt x="1307" y="40"/>
                    <a:pt x="1313" y="47"/>
                  </a:cubicBezTo>
                  <a:cubicBezTo>
                    <a:pt x="1313" y="0"/>
                    <a:pt x="1313" y="0"/>
                    <a:pt x="1313" y="0"/>
                  </a:cubicBezTo>
                  <a:cubicBezTo>
                    <a:pt x="1341" y="0"/>
                    <a:pt x="1341" y="0"/>
                    <a:pt x="1341" y="0"/>
                  </a:cubicBezTo>
                  <a:cubicBezTo>
                    <a:pt x="1341" y="132"/>
                    <a:pt x="1341" y="132"/>
                    <a:pt x="1341" y="132"/>
                  </a:cubicBezTo>
                  <a:cubicBezTo>
                    <a:pt x="1314" y="132"/>
                    <a:pt x="1314" y="132"/>
                    <a:pt x="1314" y="132"/>
                  </a:cubicBezTo>
                  <a:cubicBezTo>
                    <a:pt x="1314" y="122"/>
                    <a:pt x="1314" y="122"/>
                    <a:pt x="1314" y="122"/>
                  </a:cubicBezTo>
                  <a:close/>
                  <a:moveTo>
                    <a:pt x="1313" y="100"/>
                  </a:moveTo>
                  <a:cubicBezTo>
                    <a:pt x="1313" y="70"/>
                    <a:pt x="1313" y="70"/>
                    <a:pt x="1313" y="70"/>
                  </a:cubicBezTo>
                  <a:cubicBezTo>
                    <a:pt x="1308" y="63"/>
                    <a:pt x="1302" y="60"/>
                    <a:pt x="1295" y="60"/>
                  </a:cubicBezTo>
                  <a:cubicBezTo>
                    <a:pt x="1283" y="60"/>
                    <a:pt x="1275" y="69"/>
                    <a:pt x="1275" y="85"/>
                  </a:cubicBezTo>
                  <a:cubicBezTo>
                    <a:pt x="1275" y="101"/>
                    <a:pt x="1283" y="110"/>
                    <a:pt x="1295" y="110"/>
                  </a:cubicBezTo>
                  <a:cubicBezTo>
                    <a:pt x="1302" y="110"/>
                    <a:pt x="1308" y="107"/>
                    <a:pt x="1313" y="100"/>
                  </a:cubicBezTo>
                  <a:close/>
                  <a:moveTo>
                    <a:pt x="0" y="175"/>
                  </a:moveTo>
                  <a:cubicBezTo>
                    <a:pt x="81" y="175"/>
                    <a:pt x="81" y="175"/>
                    <a:pt x="81" y="175"/>
                  </a:cubicBezTo>
                  <a:cubicBezTo>
                    <a:pt x="81" y="191"/>
                    <a:pt x="81" y="191"/>
                    <a:pt x="81" y="191"/>
                  </a:cubicBezTo>
                  <a:cubicBezTo>
                    <a:pt x="18" y="191"/>
                    <a:pt x="18" y="191"/>
                    <a:pt x="18" y="191"/>
                  </a:cubicBezTo>
                  <a:cubicBezTo>
                    <a:pt x="18" y="231"/>
                    <a:pt x="18" y="231"/>
                    <a:pt x="18" y="231"/>
                  </a:cubicBezTo>
                  <a:cubicBezTo>
                    <a:pt x="75" y="231"/>
                    <a:pt x="75" y="231"/>
                    <a:pt x="75" y="231"/>
                  </a:cubicBezTo>
                  <a:cubicBezTo>
                    <a:pt x="75" y="247"/>
                    <a:pt x="75" y="247"/>
                    <a:pt x="75" y="247"/>
                  </a:cubicBezTo>
                  <a:cubicBezTo>
                    <a:pt x="18" y="247"/>
                    <a:pt x="18" y="247"/>
                    <a:pt x="18" y="247"/>
                  </a:cubicBezTo>
                  <a:cubicBezTo>
                    <a:pt x="18" y="291"/>
                    <a:pt x="18" y="291"/>
                    <a:pt x="18" y="291"/>
                  </a:cubicBezTo>
                  <a:cubicBezTo>
                    <a:pt x="81" y="291"/>
                    <a:pt x="81" y="291"/>
                    <a:pt x="81" y="291"/>
                  </a:cubicBezTo>
                  <a:cubicBezTo>
                    <a:pt x="81" y="307"/>
                    <a:pt x="81" y="307"/>
                    <a:pt x="81" y="307"/>
                  </a:cubicBezTo>
                  <a:cubicBezTo>
                    <a:pt x="0" y="307"/>
                    <a:pt x="0" y="307"/>
                    <a:pt x="0" y="307"/>
                  </a:cubicBezTo>
                  <a:lnTo>
                    <a:pt x="0" y="175"/>
                  </a:lnTo>
                  <a:close/>
                  <a:moveTo>
                    <a:pt x="149" y="212"/>
                  </a:moveTo>
                  <a:cubicBezTo>
                    <a:pt x="169" y="212"/>
                    <a:pt x="181" y="226"/>
                    <a:pt x="181" y="248"/>
                  </a:cubicBezTo>
                  <a:cubicBezTo>
                    <a:pt x="181" y="307"/>
                    <a:pt x="181" y="307"/>
                    <a:pt x="181" y="307"/>
                  </a:cubicBezTo>
                  <a:cubicBezTo>
                    <a:pt x="164" y="307"/>
                    <a:pt x="164" y="307"/>
                    <a:pt x="164" y="307"/>
                  </a:cubicBezTo>
                  <a:cubicBezTo>
                    <a:pt x="164" y="249"/>
                    <a:pt x="164" y="249"/>
                    <a:pt x="164" y="249"/>
                  </a:cubicBezTo>
                  <a:cubicBezTo>
                    <a:pt x="164" y="237"/>
                    <a:pt x="157" y="228"/>
                    <a:pt x="144" y="228"/>
                  </a:cubicBezTo>
                  <a:cubicBezTo>
                    <a:pt x="133" y="228"/>
                    <a:pt x="124" y="235"/>
                    <a:pt x="121" y="245"/>
                  </a:cubicBezTo>
                  <a:cubicBezTo>
                    <a:pt x="121" y="307"/>
                    <a:pt x="121" y="307"/>
                    <a:pt x="121" y="307"/>
                  </a:cubicBezTo>
                  <a:cubicBezTo>
                    <a:pt x="103" y="307"/>
                    <a:pt x="103" y="307"/>
                    <a:pt x="103" y="307"/>
                  </a:cubicBezTo>
                  <a:cubicBezTo>
                    <a:pt x="103" y="214"/>
                    <a:pt x="103" y="214"/>
                    <a:pt x="103" y="214"/>
                  </a:cubicBezTo>
                  <a:cubicBezTo>
                    <a:pt x="121" y="214"/>
                    <a:pt x="121" y="214"/>
                    <a:pt x="121" y="214"/>
                  </a:cubicBezTo>
                  <a:cubicBezTo>
                    <a:pt x="121" y="227"/>
                    <a:pt x="121" y="227"/>
                    <a:pt x="121" y="227"/>
                  </a:cubicBezTo>
                  <a:cubicBezTo>
                    <a:pt x="126" y="219"/>
                    <a:pt x="136" y="212"/>
                    <a:pt x="149" y="212"/>
                  </a:cubicBezTo>
                  <a:close/>
                  <a:moveTo>
                    <a:pt x="228" y="214"/>
                  </a:moveTo>
                  <a:cubicBezTo>
                    <a:pt x="252" y="214"/>
                    <a:pt x="252" y="214"/>
                    <a:pt x="252" y="214"/>
                  </a:cubicBezTo>
                  <a:cubicBezTo>
                    <a:pt x="252" y="229"/>
                    <a:pt x="252" y="229"/>
                    <a:pt x="252" y="229"/>
                  </a:cubicBezTo>
                  <a:cubicBezTo>
                    <a:pt x="228" y="229"/>
                    <a:pt x="228" y="229"/>
                    <a:pt x="228" y="229"/>
                  </a:cubicBezTo>
                  <a:cubicBezTo>
                    <a:pt x="228" y="279"/>
                    <a:pt x="228" y="279"/>
                    <a:pt x="228" y="279"/>
                  </a:cubicBezTo>
                  <a:cubicBezTo>
                    <a:pt x="228" y="289"/>
                    <a:pt x="234" y="293"/>
                    <a:pt x="243" y="293"/>
                  </a:cubicBezTo>
                  <a:cubicBezTo>
                    <a:pt x="246" y="293"/>
                    <a:pt x="249" y="293"/>
                    <a:pt x="251" y="292"/>
                  </a:cubicBezTo>
                  <a:cubicBezTo>
                    <a:pt x="252" y="292"/>
                    <a:pt x="252" y="292"/>
                    <a:pt x="252" y="292"/>
                  </a:cubicBezTo>
                  <a:cubicBezTo>
                    <a:pt x="252" y="307"/>
                    <a:pt x="252" y="307"/>
                    <a:pt x="252" y="307"/>
                  </a:cubicBezTo>
                  <a:cubicBezTo>
                    <a:pt x="249" y="308"/>
                    <a:pt x="246" y="309"/>
                    <a:pt x="241" y="309"/>
                  </a:cubicBezTo>
                  <a:cubicBezTo>
                    <a:pt x="219" y="309"/>
                    <a:pt x="211" y="299"/>
                    <a:pt x="211" y="281"/>
                  </a:cubicBezTo>
                  <a:cubicBezTo>
                    <a:pt x="211" y="229"/>
                    <a:pt x="211" y="229"/>
                    <a:pt x="211" y="229"/>
                  </a:cubicBezTo>
                  <a:cubicBezTo>
                    <a:pt x="195" y="229"/>
                    <a:pt x="195" y="229"/>
                    <a:pt x="195" y="229"/>
                  </a:cubicBezTo>
                  <a:cubicBezTo>
                    <a:pt x="195" y="214"/>
                    <a:pt x="195" y="214"/>
                    <a:pt x="195" y="214"/>
                  </a:cubicBezTo>
                  <a:cubicBezTo>
                    <a:pt x="211" y="214"/>
                    <a:pt x="211" y="214"/>
                    <a:pt x="211" y="214"/>
                  </a:cubicBezTo>
                  <a:cubicBezTo>
                    <a:pt x="211" y="189"/>
                    <a:pt x="211" y="189"/>
                    <a:pt x="211" y="189"/>
                  </a:cubicBezTo>
                  <a:cubicBezTo>
                    <a:pt x="228" y="189"/>
                    <a:pt x="228" y="189"/>
                    <a:pt x="228" y="189"/>
                  </a:cubicBezTo>
                  <a:lnTo>
                    <a:pt x="228" y="214"/>
                  </a:lnTo>
                  <a:close/>
                  <a:moveTo>
                    <a:pt x="309" y="309"/>
                  </a:moveTo>
                  <a:cubicBezTo>
                    <a:pt x="282" y="309"/>
                    <a:pt x="263" y="290"/>
                    <a:pt x="263" y="261"/>
                  </a:cubicBezTo>
                  <a:cubicBezTo>
                    <a:pt x="263" y="232"/>
                    <a:pt x="280" y="212"/>
                    <a:pt x="305" y="212"/>
                  </a:cubicBezTo>
                  <a:cubicBezTo>
                    <a:pt x="331" y="212"/>
                    <a:pt x="344" y="230"/>
                    <a:pt x="344" y="258"/>
                  </a:cubicBezTo>
                  <a:cubicBezTo>
                    <a:pt x="344" y="266"/>
                    <a:pt x="344" y="266"/>
                    <a:pt x="344" y="266"/>
                  </a:cubicBezTo>
                  <a:cubicBezTo>
                    <a:pt x="281" y="266"/>
                    <a:pt x="281" y="266"/>
                    <a:pt x="281" y="266"/>
                  </a:cubicBezTo>
                  <a:cubicBezTo>
                    <a:pt x="282" y="284"/>
                    <a:pt x="295" y="293"/>
                    <a:pt x="311" y="293"/>
                  </a:cubicBezTo>
                  <a:cubicBezTo>
                    <a:pt x="321" y="293"/>
                    <a:pt x="329" y="291"/>
                    <a:pt x="337" y="285"/>
                  </a:cubicBezTo>
                  <a:cubicBezTo>
                    <a:pt x="338" y="285"/>
                    <a:pt x="338" y="285"/>
                    <a:pt x="338" y="285"/>
                  </a:cubicBezTo>
                  <a:cubicBezTo>
                    <a:pt x="338" y="300"/>
                    <a:pt x="338" y="300"/>
                    <a:pt x="338" y="300"/>
                  </a:cubicBezTo>
                  <a:cubicBezTo>
                    <a:pt x="330" y="306"/>
                    <a:pt x="320" y="309"/>
                    <a:pt x="309" y="309"/>
                  </a:cubicBezTo>
                  <a:close/>
                  <a:moveTo>
                    <a:pt x="281" y="251"/>
                  </a:moveTo>
                  <a:cubicBezTo>
                    <a:pt x="327" y="251"/>
                    <a:pt x="327" y="251"/>
                    <a:pt x="327" y="251"/>
                  </a:cubicBezTo>
                  <a:cubicBezTo>
                    <a:pt x="327" y="237"/>
                    <a:pt x="320" y="227"/>
                    <a:pt x="306" y="227"/>
                  </a:cubicBezTo>
                  <a:cubicBezTo>
                    <a:pt x="292" y="227"/>
                    <a:pt x="284" y="237"/>
                    <a:pt x="281" y="251"/>
                  </a:cubicBezTo>
                  <a:close/>
                  <a:moveTo>
                    <a:pt x="382" y="228"/>
                  </a:moveTo>
                  <a:cubicBezTo>
                    <a:pt x="386" y="218"/>
                    <a:pt x="395" y="212"/>
                    <a:pt x="405" y="212"/>
                  </a:cubicBezTo>
                  <a:cubicBezTo>
                    <a:pt x="409" y="212"/>
                    <a:pt x="413" y="213"/>
                    <a:pt x="414" y="214"/>
                  </a:cubicBezTo>
                  <a:cubicBezTo>
                    <a:pt x="414" y="231"/>
                    <a:pt x="414" y="231"/>
                    <a:pt x="414" y="231"/>
                  </a:cubicBezTo>
                  <a:cubicBezTo>
                    <a:pt x="414" y="231"/>
                    <a:pt x="414" y="231"/>
                    <a:pt x="414" y="231"/>
                  </a:cubicBezTo>
                  <a:cubicBezTo>
                    <a:pt x="411" y="230"/>
                    <a:pt x="407" y="229"/>
                    <a:pt x="403" y="229"/>
                  </a:cubicBezTo>
                  <a:cubicBezTo>
                    <a:pt x="393" y="229"/>
                    <a:pt x="385" y="236"/>
                    <a:pt x="382" y="246"/>
                  </a:cubicBezTo>
                  <a:cubicBezTo>
                    <a:pt x="382" y="307"/>
                    <a:pt x="382" y="307"/>
                    <a:pt x="382" y="307"/>
                  </a:cubicBezTo>
                  <a:cubicBezTo>
                    <a:pt x="365" y="307"/>
                    <a:pt x="365" y="307"/>
                    <a:pt x="365" y="307"/>
                  </a:cubicBezTo>
                  <a:cubicBezTo>
                    <a:pt x="365" y="214"/>
                    <a:pt x="365" y="214"/>
                    <a:pt x="365" y="214"/>
                  </a:cubicBezTo>
                  <a:cubicBezTo>
                    <a:pt x="382" y="214"/>
                    <a:pt x="382" y="214"/>
                    <a:pt x="382" y="214"/>
                  </a:cubicBezTo>
                  <a:cubicBezTo>
                    <a:pt x="382" y="228"/>
                    <a:pt x="382" y="228"/>
                    <a:pt x="382" y="228"/>
                  </a:cubicBezTo>
                  <a:close/>
                  <a:moveTo>
                    <a:pt x="474" y="212"/>
                  </a:moveTo>
                  <a:cubicBezTo>
                    <a:pt x="502" y="212"/>
                    <a:pt x="516" y="235"/>
                    <a:pt x="516" y="260"/>
                  </a:cubicBezTo>
                  <a:cubicBezTo>
                    <a:pt x="516" y="286"/>
                    <a:pt x="502" y="309"/>
                    <a:pt x="474" y="309"/>
                  </a:cubicBezTo>
                  <a:cubicBezTo>
                    <a:pt x="463" y="309"/>
                    <a:pt x="453" y="303"/>
                    <a:pt x="448" y="296"/>
                  </a:cubicBezTo>
                  <a:cubicBezTo>
                    <a:pt x="448" y="342"/>
                    <a:pt x="448" y="342"/>
                    <a:pt x="448" y="342"/>
                  </a:cubicBezTo>
                  <a:cubicBezTo>
                    <a:pt x="430" y="342"/>
                    <a:pt x="430" y="342"/>
                    <a:pt x="430" y="342"/>
                  </a:cubicBezTo>
                  <a:cubicBezTo>
                    <a:pt x="430" y="214"/>
                    <a:pt x="430" y="214"/>
                    <a:pt x="430" y="214"/>
                  </a:cubicBezTo>
                  <a:cubicBezTo>
                    <a:pt x="448" y="214"/>
                    <a:pt x="448" y="214"/>
                    <a:pt x="448" y="214"/>
                  </a:cubicBezTo>
                  <a:cubicBezTo>
                    <a:pt x="448" y="224"/>
                    <a:pt x="448" y="224"/>
                    <a:pt x="448" y="224"/>
                  </a:cubicBezTo>
                  <a:cubicBezTo>
                    <a:pt x="453" y="218"/>
                    <a:pt x="463" y="212"/>
                    <a:pt x="474" y="212"/>
                  </a:cubicBezTo>
                  <a:close/>
                  <a:moveTo>
                    <a:pt x="471" y="293"/>
                  </a:moveTo>
                  <a:cubicBezTo>
                    <a:pt x="488" y="293"/>
                    <a:pt x="498" y="279"/>
                    <a:pt x="498" y="260"/>
                  </a:cubicBezTo>
                  <a:cubicBezTo>
                    <a:pt x="498" y="242"/>
                    <a:pt x="488" y="228"/>
                    <a:pt x="471" y="228"/>
                  </a:cubicBezTo>
                  <a:cubicBezTo>
                    <a:pt x="461" y="228"/>
                    <a:pt x="453" y="233"/>
                    <a:pt x="448" y="243"/>
                  </a:cubicBezTo>
                  <a:cubicBezTo>
                    <a:pt x="448" y="278"/>
                    <a:pt x="448" y="278"/>
                    <a:pt x="448" y="278"/>
                  </a:cubicBezTo>
                  <a:cubicBezTo>
                    <a:pt x="453" y="287"/>
                    <a:pt x="461" y="293"/>
                    <a:pt x="471" y="293"/>
                  </a:cubicBezTo>
                  <a:close/>
                  <a:moveTo>
                    <a:pt x="554" y="228"/>
                  </a:moveTo>
                  <a:cubicBezTo>
                    <a:pt x="558" y="218"/>
                    <a:pt x="567" y="212"/>
                    <a:pt x="577" y="212"/>
                  </a:cubicBezTo>
                  <a:cubicBezTo>
                    <a:pt x="581" y="212"/>
                    <a:pt x="585" y="213"/>
                    <a:pt x="587" y="214"/>
                  </a:cubicBezTo>
                  <a:cubicBezTo>
                    <a:pt x="587" y="231"/>
                    <a:pt x="587" y="231"/>
                    <a:pt x="587" y="231"/>
                  </a:cubicBezTo>
                  <a:cubicBezTo>
                    <a:pt x="586" y="231"/>
                    <a:pt x="586" y="231"/>
                    <a:pt x="586" y="231"/>
                  </a:cubicBezTo>
                  <a:cubicBezTo>
                    <a:pt x="583" y="230"/>
                    <a:pt x="579" y="229"/>
                    <a:pt x="575" y="229"/>
                  </a:cubicBezTo>
                  <a:cubicBezTo>
                    <a:pt x="565" y="229"/>
                    <a:pt x="557" y="236"/>
                    <a:pt x="554" y="246"/>
                  </a:cubicBezTo>
                  <a:cubicBezTo>
                    <a:pt x="554" y="307"/>
                    <a:pt x="554" y="307"/>
                    <a:pt x="554" y="307"/>
                  </a:cubicBezTo>
                  <a:cubicBezTo>
                    <a:pt x="537" y="307"/>
                    <a:pt x="537" y="307"/>
                    <a:pt x="537" y="307"/>
                  </a:cubicBezTo>
                  <a:cubicBezTo>
                    <a:pt x="537" y="214"/>
                    <a:pt x="537" y="214"/>
                    <a:pt x="537" y="214"/>
                  </a:cubicBezTo>
                  <a:cubicBezTo>
                    <a:pt x="554" y="214"/>
                    <a:pt x="554" y="214"/>
                    <a:pt x="554" y="214"/>
                  </a:cubicBezTo>
                  <a:cubicBezTo>
                    <a:pt x="554" y="228"/>
                    <a:pt x="554" y="228"/>
                    <a:pt x="554" y="228"/>
                  </a:cubicBezTo>
                  <a:close/>
                  <a:moveTo>
                    <a:pt x="612" y="176"/>
                  </a:moveTo>
                  <a:cubicBezTo>
                    <a:pt x="618" y="176"/>
                    <a:pt x="623" y="181"/>
                    <a:pt x="623" y="187"/>
                  </a:cubicBezTo>
                  <a:cubicBezTo>
                    <a:pt x="623" y="193"/>
                    <a:pt x="618" y="198"/>
                    <a:pt x="612" y="198"/>
                  </a:cubicBezTo>
                  <a:cubicBezTo>
                    <a:pt x="606" y="198"/>
                    <a:pt x="601" y="193"/>
                    <a:pt x="601" y="187"/>
                  </a:cubicBezTo>
                  <a:cubicBezTo>
                    <a:pt x="601" y="181"/>
                    <a:pt x="606" y="176"/>
                    <a:pt x="612" y="176"/>
                  </a:cubicBezTo>
                  <a:close/>
                  <a:moveTo>
                    <a:pt x="603" y="214"/>
                  </a:moveTo>
                  <a:cubicBezTo>
                    <a:pt x="621" y="214"/>
                    <a:pt x="621" y="214"/>
                    <a:pt x="621" y="214"/>
                  </a:cubicBezTo>
                  <a:cubicBezTo>
                    <a:pt x="621" y="307"/>
                    <a:pt x="621" y="307"/>
                    <a:pt x="621" y="307"/>
                  </a:cubicBezTo>
                  <a:cubicBezTo>
                    <a:pt x="603" y="307"/>
                    <a:pt x="603" y="307"/>
                    <a:pt x="603" y="307"/>
                  </a:cubicBezTo>
                  <a:lnTo>
                    <a:pt x="603" y="214"/>
                  </a:lnTo>
                  <a:close/>
                  <a:moveTo>
                    <a:pt x="683" y="252"/>
                  </a:moveTo>
                  <a:cubicBezTo>
                    <a:pt x="696" y="257"/>
                    <a:pt x="711" y="262"/>
                    <a:pt x="711" y="280"/>
                  </a:cubicBezTo>
                  <a:cubicBezTo>
                    <a:pt x="711" y="299"/>
                    <a:pt x="696" y="309"/>
                    <a:pt x="675" y="309"/>
                  </a:cubicBezTo>
                  <a:cubicBezTo>
                    <a:pt x="663" y="309"/>
                    <a:pt x="651" y="306"/>
                    <a:pt x="644" y="300"/>
                  </a:cubicBezTo>
                  <a:cubicBezTo>
                    <a:pt x="644" y="283"/>
                    <a:pt x="644" y="283"/>
                    <a:pt x="644" y="283"/>
                  </a:cubicBezTo>
                  <a:cubicBezTo>
                    <a:pt x="645" y="283"/>
                    <a:pt x="645" y="283"/>
                    <a:pt x="645" y="283"/>
                  </a:cubicBezTo>
                  <a:cubicBezTo>
                    <a:pt x="653" y="291"/>
                    <a:pt x="664" y="294"/>
                    <a:pt x="675" y="294"/>
                  </a:cubicBezTo>
                  <a:cubicBezTo>
                    <a:pt x="685" y="294"/>
                    <a:pt x="694" y="290"/>
                    <a:pt x="694" y="282"/>
                  </a:cubicBezTo>
                  <a:cubicBezTo>
                    <a:pt x="694" y="274"/>
                    <a:pt x="687" y="272"/>
                    <a:pt x="672" y="267"/>
                  </a:cubicBezTo>
                  <a:cubicBezTo>
                    <a:pt x="659" y="263"/>
                    <a:pt x="644" y="258"/>
                    <a:pt x="644" y="240"/>
                  </a:cubicBezTo>
                  <a:cubicBezTo>
                    <a:pt x="644" y="223"/>
                    <a:pt x="659" y="212"/>
                    <a:pt x="678" y="212"/>
                  </a:cubicBezTo>
                  <a:cubicBezTo>
                    <a:pt x="689" y="212"/>
                    <a:pt x="699" y="214"/>
                    <a:pt x="706" y="220"/>
                  </a:cubicBezTo>
                  <a:cubicBezTo>
                    <a:pt x="706" y="236"/>
                    <a:pt x="706" y="236"/>
                    <a:pt x="706" y="236"/>
                  </a:cubicBezTo>
                  <a:cubicBezTo>
                    <a:pt x="706" y="236"/>
                    <a:pt x="706" y="236"/>
                    <a:pt x="706" y="236"/>
                  </a:cubicBezTo>
                  <a:cubicBezTo>
                    <a:pt x="698" y="230"/>
                    <a:pt x="689" y="227"/>
                    <a:pt x="678" y="227"/>
                  </a:cubicBezTo>
                  <a:cubicBezTo>
                    <a:pt x="667" y="227"/>
                    <a:pt x="661" y="232"/>
                    <a:pt x="661" y="238"/>
                  </a:cubicBezTo>
                  <a:cubicBezTo>
                    <a:pt x="661" y="246"/>
                    <a:pt x="668" y="248"/>
                    <a:pt x="683" y="252"/>
                  </a:cubicBezTo>
                  <a:close/>
                  <a:moveTo>
                    <a:pt x="772" y="309"/>
                  </a:moveTo>
                  <a:cubicBezTo>
                    <a:pt x="745" y="309"/>
                    <a:pt x="726" y="290"/>
                    <a:pt x="726" y="261"/>
                  </a:cubicBezTo>
                  <a:cubicBezTo>
                    <a:pt x="726" y="232"/>
                    <a:pt x="744" y="212"/>
                    <a:pt x="769" y="212"/>
                  </a:cubicBezTo>
                  <a:cubicBezTo>
                    <a:pt x="794" y="212"/>
                    <a:pt x="807" y="230"/>
                    <a:pt x="807" y="258"/>
                  </a:cubicBezTo>
                  <a:cubicBezTo>
                    <a:pt x="807" y="266"/>
                    <a:pt x="807" y="266"/>
                    <a:pt x="807" y="266"/>
                  </a:cubicBezTo>
                  <a:cubicBezTo>
                    <a:pt x="744" y="266"/>
                    <a:pt x="744" y="266"/>
                    <a:pt x="744" y="266"/>
                  </a:cubicBezTo>
                  <a:cubicBezTo>
                    <a:pt x="746" y="284"/>
                    <a:pt x="758" y="293"/>
                    <a:pt x="774" y="293"/>
                  </a:cubicBezTo>
                  <a:cubicBezTo>
                    <a:pt x="785" y="293"/>
                    <a:pt x="792" y="291"/>
                    <a:pt x="800" y="285"/>
                  </a:cubicBezTo>
                  <a:cubicBezTo>
                    <a:pt x="801" y="285"/>
                    <a:pt x="801" y="285"/>
                    <a:pt x="801" y="285"/>
                  </a:cubicBezTo>
                  <a:cubicBezTo>
                    <a:pt x="801" y="300"/>
                    <a:pt x="801" y="300"/>
                    <a:pt x="801" y="300"/>
                  </a:cubicBezTo>
                  <a:cubicBezTo>
                    <a:pt x="793" y="306"/>
                    <a:pt x="783" y="309"/>
                    <a:pt x="772" y="309"/>
                  </a:cubicBezTo>
                  <a:close/>
                  <a:moveTo>
                    <a:pt x="744" y="251"/>
                  </a:moveTo>
                  <a:cubicBezTo>
                    <a:pt x="791" y="251"/>
                    <a:pt x="791" y="251"/>
                    <a:pt x="791" y="251"/>
                  </a:cubicBezTo>
                  <a:cubicBezTo>
                    <a:pt x="790" y="237"/>
                    <a:pt x="783" y="227"/>
                    <a:pt x="769" y="227"/>
                  </a:cubicBezTo>
                  <a:cubicBezTo>
                    <a:pt x="756" y="227"/>
                    <a:pt x="747" y="237"/>
                    <a:pt x="744" y="25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dirty="0">
                <a:latin typeface="MetricHPE Black" panose="020B0A03030202060203" pitchFamily="34" charset="0"/>
              </a:endParaRPr>
            </a:p>
          </p:txBody>
        </p:sp>
      </p:grpSp>
      <p:sp>
        <p:nvSpPr>
          <p:cNvPr id="13" name="Title 4"/>
          <p:cNvSpPr>
            <a:spLocks noGrp="1"/>
          </p:cNvSpPr>
          <p:nvPr>
            <p:ph type="title" hasCustomPrompt="1"/>
          </p:nvPr>
        </p:nvSpPr>
        <p:spPr>
          <a:xfrm>
            <a:off x="289410" y="1869197"/>
            <a:ext cx="11423555" cy="1905000"/>
          </a:xfrm>
        </p:spPr>
        <p:txBody>
          <a:bodyPr anchor="b"/>
          <a:lstStyle>
            <a:lvl1pPr>
              <a:lnSpc>
                <a:spcPct val="80000"/>
              </a:lnSpc>
              <a:defRPr sz="4400">
                <a:solidFill>
                  <a:sysClr val="windowText" lastClr="000000"/>
                </a:solidFill>
              </a:defRPr>
            </a:lvl1pPr>
          </a:lstStyle>
          <a:p>
            <a:r>
              <a:rPr lang="en-US" dirty="0"/>
              <a:t>Click to edit</a:t>
            </a:r>
            <a:br>
              <a:rPr lang="en-US" dirty="0"/>
            </a:br>
            <a:r>
              <a:rPr lang="en-US" dirty="0"/>
              <a:t>master title style</a:t>
            </a:r>
            <a:endParaRPr dirty="0"/>
          </a:p>
        </p:txBody>
      </p:sp>
      <p:sp>
        <p:nvSpPr>
          <p:cNvPr id="1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9410" y="4133088"/>
            <a:ext cx="8229600" cy="438912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None/>
              <a:defRPr sz="3200">
                <a:solidFill>
                  <a:sysClr val="windowText" lastClr="000000"/>
                </a:solidFill>
                <a:latin typeface="MetricHPE" panose="020B050303020206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Speaker name and title</a:t>
            </a:r>
            <a:endParaRPr dirty="0"/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89410" y="4577983"/>
            <a:ext cx="5489578" cy="339214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200" baseline="0">
                <a:solidFill>
                  <a:sysClr val="windowText" lastClr="000000"/>
                </a:solidFill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lang="en-US" dirty="0"/>
              <a:t>Month day, year</a:t>
            </a:r>
            <a:endParaRPr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379647" y="3890957"/>
            <a:ext cx="530283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1163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, 2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9122" y="287942"/>
            <a:ext cx="11430000" cy="868680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 dirty="0"/>
              <a:t>Click to Add</a:t>
            </a:r>
            <a:br>
              <a:rPr lang="en-US" dirty="0"/>
            </a:br>
            <a:r>
              <a:rPr lang="en-US" dirty="0"/>
              <a:t>Two-Line Title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383369" y="1228187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3658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, 2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9122" y="287942"/>
            <a:ext cx="11430000" cy="868680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 dirty="0"/>
              <a:t>Click to Add</a:t>
            </a:r>
            <a:br>
              <a:rPr lang="en-US" dirty="0"/>
            </a:br>
            <a:r>
              <a:rPr lang="en-US" dirty="0"/>
              <a:t>Two-Line Title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87427" y="1060591"/>
            <a:ext cx="11421304" cy="381000"/>
          </a:xfrm>
        </p:spPr>
        <p:txBody>
          <a:bodyPr vert="horz" lIns="91440" tIns="91440" rIns="91440" bIns="91440" rtlCol="0" anchor="ctr">
            <a:noAutofit/>
          </a:bodyPr>
          <a:lstStyle>
            <a:lvl1pPr marL="0" indent="0">
              <a:buNone/>
              <a:defRPr sz="2400" baseline="0" dirty="0"/>
            </a:lvl1pPr>
          </a:lstStyle>
          <a:p>
            <a:pPr marL="182880" lvl="0" indent="-182880">
              <a:spcBef>
                <a:spcPts val="0"/>
              </a:spcBef>
            </a:pPr>
            <a:r>
              <a:rPr dirty="0"/>
              <a:t>Click to add one-line subtitle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385100" y="1618696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8721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,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9123" y="2676894"/>
            <a:ext cx="3685309" cy="868680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 dirty="0"/>
              <a:t>Click to Add</a:t>
            </a:r>
            <a:br>
              <a:rPr lang="en-US" dirty="0"/>
            </a:br>
            <a:r>
              <a:rPr lang="en-US" dirty="0"/>
              <a:t>multi-Line Title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385100" y="3616182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4562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,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9122" y="2676894"/>
            <a:ext cx="3536373" cy="868680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 dirty="0"/>
              <a:t>Click to Add</a:t>
            </a:r>
            <a:br>
              <a:rPr lang="en-US" dirty="0"/>
            </a:br>
            <a:r>
              <a:rPr lang="en-US" dirty="0"/>
              <a:t>multi-Line Title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385100" y="3616182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076700" y="331788"/>
            <a:ext cx="7734300" cy="5764212"/>
          </a:xfrm>
        </p:spPr>
        <p:txBody>
          <a:bodyPr anchor="ctr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0461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 and Content,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385100" y="3616182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076700" y="331788"/>
            <a:ext cx="7734300" cy="5764212"/>
          </a:xfrm>
        </p:spPr>
        <p:txBody>
          <a:bodyPr anchor="ctr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289122" y="2691855"/>
            <a:ext cx="3566206" cy="795528"/>
          </a:xfrm>
        </p:spPr>
        <p:txBody>
          <a:bodyPr vert="horz" lIns="91440" tIns="91440" rIns="91440" bIns="91440" rtlCol="0" anchor="ctr">
            <a:noAutofit/>
          </a:bodyPr>
          <a:lstStyle>
            <a:lvl1pPr>
              <a:defRPr sz="2400" baseline="0" dirty="0"/>
            </a:lvl1pPr>
          </a:lstStyle>
          <a:p>
            <a:pPr marL="0" lvl="0" indent="0">
              <a:spcBef>
                <a:spcPts val="0"/>
              </a:spcBef>
              <a:buNone/>
            </a:pPr>
            <a:r>
              <a:rPr dirty="0"/>
              <a:t>Click to add</a:t>
            </a:r>
            <a:br>
              <a:rPr lang="en-US" dirty="0"/>
            </a:br>
            <a:r>
              <a:rPr lang="en-US" dirty="0"/>
              <a:t>two</a:t>
            </a:r>
            <a:r>
              <a:rPr dirty="0"/>
              <a:t>-line subtitle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289122" y="1980879"/>
            <a:ext cx="3566206" cy="868680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 dirty="0"/>
              <a:t>Click to Add</a:t>
            </a:r>
            <a:br>
              <a:rPr lang="en-US" dirty="0"/>
            </a:br>
            <a:r>
              <a:rPr lang="en-US" dirty="0"/>
              <a:t>multi-Line Title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7944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Caption,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9123" y="1417320"/>
            <a:ext cx="3536373" cy="868680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 dirty="0"/>
              <a:t>Click to Add</a:t>
            </a:r>
            <a:br>
              <a:rPr lang="en-US" dirty="0"/>
            </a:br>
            <a:r>
              <a:rPr lang="en-US" dirty="0"/>
              <a:t>multi-Line Title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385100" y="2356608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076700" y="331788"/>
            <a:ext cx="7734300" cy="5764212"/>
          </a:xfrm>
        </p:spPr>
        <p:txBody>
          <a:bodyPr anchor="ctr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278732" y="2534960"/>
            <a:ext cx="3546475" cy="3446462"/>
          </a:xfrm>
        </p:spPr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3811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Picture,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5" hasCustomPrompt="1"/>
          </p:nvPr>
        </p:nvSpPr>
        <p:spPr>
          <a:xfrm>
            <a:off x="4076700" y="0"/>
            <a:ext cx="8115300" cy="6858000"/>
          </a:xfrm>
        </p:spPr>
        <p:txBody>
          <a:bodyPr anchor="ctr"/>
          <a:lstStyle>
            <a:lvl1pPr marL="0" indent="0" algn="ctr">
              <a:buNone/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Click to add edge-to-edge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9122" y="1417320"/>
            <a:ext cx="3536373" cy="868680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 dirty="0"/>
              <a:t>Click to Add</a:t>
            </a:r>
            <a:br>
              <a:rPr lang="en-US" dirty="0"/>
            </a:br>
            <a:r>
              <a:rPr lang="en-US" dirty="0"/>
              <a:t>multi-Line Title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385100" y="2356608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278731" y="2534960"/>
            <a:ext cx="3546475" cy="3446462"/>
          </a:xfrm>
        </p:spPr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535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3"/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</p:spPr>
        <p:txBody>
          <a:bodyPr rIns="1828800" anchor="ctr"/>
          <a:lstStyle>
            <a:lvl1pPr marL="0" indent="0" algn="r">
              <a:buNone/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292839" y="2743510"/>
            <a:ext cx="5923811" cy="1485280"/>
          </a:xfrm>
        </p:spPr>
        <p:txBody>
          <a:bodyPr lIns="91440" tIns="91440" rIns="91440" bIns="91440" anchor="t"/>
          <a:lstStyle>
            <a:lvl1pPr>
              <a:defRPr sz="3200" baseline="0"/>
            </a:lvl1pPr>
          </a:lstStyle>
          <a:p>
            <a:r>
              <a:rPr lang="en-US" dirty="0"/>
              <a:t>Click to add section header</a:t>
            </a:r>
            <a:br>
              <a:rPr lang="en-US" dirty="0"/>
            </a:br>
            <a:r>
              <a:rPr lang="en-US" dirty="0"/>
              <a:t>or big idea statement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2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2"/>
                </a:buBlip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6664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te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504950"/>
            <a:ext cx="12192000" cy="329565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648" y="6246014"/>
            <a:ext cx="954000" cy="27432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292101" y="2686713"/>
            <a:ext cx="8522208" cy="499365"/>
          </a:xfrm>
        </p:spPr>
        <p:txBody>
          <a:bodyPr lIns="91440" tIns="91440" rIns="91440" bIns="91440" anchor="b" anchorCtr="0"/>
          <a:lstStyle>
            <a:lvl1pPr>
              <a:defRPr sz="3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section header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292100" y="3413925"/>
            <a:ext cx="8228011" cy="533400"/>
          </a:xfrm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600">
                <a:solidFill>
                  <a:schemeClr val="bg1"/>
                </a:solidFill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FontTx/>
              <a:buNone/>
              <a:defRPr sz="2000"/>
            </a:lvl2pPr>
            <a:lvl3pPr marL="0" indent="0">
              <a:spcBef>
                <a:spcPts val="0"/>
              </a:spcBef>
              <a:buFontTx/>
              <a:buNone/>
              <a:defRPr sz="2000"/>
            </a:lvl3pPr>
            <a:lvl4pPr marL="0" indent="0">
              <a:spcBef>
                <a:spcPts val="0"/>
              </a:spcBef>
              <a:buFontTx/>
              <a:buNone/>
              <a:defRPr sz="2000"/>
            </a:lvl4pPr>
            <a:lvl5pPr marL="0" indent="0">
              <a:spcBef>
                <a:spcPts val="0"/>
              </a:spcBef>
              <a:buFontTx/>
              <a:buNone/>
              <a:defRPr sz="2000"/>
            </a:lvl5pPr>
            <a:lvl6pPr marL="0" indent="0">
              <a:spcBef>
                <a:spcPts val="0"/>
              </a:spcBef>
              <a:buFontTx/>
              <a:buNone/>
              <a:defRPr sz="2000"/>
            </a:lvl6pPr>
            <a:lvl7pPr marL="0" indent="0">
              <a:spcBef>
                <a:spcPts val="0"/>
              </a:spcBef>
              <a:buFontTx/>
              <a:buNone/>
              <a:defRPr sz="2000"/>
            </a:lvl7pPr>
            <a:lvl8pPr marL="0" indent="0">
              <a:spcBef>
                <a:spcPts val="0"/>
              </a:spcBef>
              <a:buFontTx/>
              <a:buNone/>
              <a:defRPr sz="2000"/>
            </a:lvl8pPr>
            <a:lvl9pPr marL="0" indent="0">
              <a:spcBef>
                <a:spcPts val="0"/>
              </a:spcBef>
              <a:buFontTx/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DE89E88-AA0C-49B4-9BC1-610AE2FDBE94}"/>
              </a:ext>
            </a:extLst>
          </p:cNvPr>
          <p:cNvSpPr/>
          <p:nvPr userDrawn="1"/>
        </p:nvSpPr>
        <p:spPr>
          <a:xfrm>
            <a:off x="381000" y="3258636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4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4"/>
                </a:buBlip>
              </a:pPr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6270877" y="3314045"/>
            <a:ext cx="5532325" cy="2570834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5"/>
            </a:solidFill>
            <a:miter lim="800000"/>
          </a:ln>
        </p:spPr>
        <p:txBody>
          <a:bodyPr vert="horz" wrap="square" lIns="182880" tIns="182880" rIns="182880" bIns="182880" rtlCol="0">
            <a:noAutofit/>
          </a:bodyPr>
          <a:lstStyle/>
          <a:p>
            <a:pPr>
              <a:lnSpc>
                <a:spcPct val="90000"/>
              </a:lnSpc>
              <a:spcAft>
                <a:spcPts val="1600"/>
              </a:spcAft>
            </a:pPr>
            <a:r>
              <a:rPr lang="en-US" sz="1500" dirty="0">
                <a:latin typeface="MetricHPE" panose="020B0503030202060203" pitchFamily="34" charset="0"/>
              </a:rPr>
              <a:t>Please use a section divider image that relates well with the subject of your presentation.</a:t>
            </a:r>
          </a:p>
          <a:p>
            <a:pPr>
              <a:lnSpc>
                <a:spcPct val="90000"/>
              </a:lnSpc>
              <a:spcAft>
                <a:spcPts val="1600"/>
              </a:spcAft>
            </a:pPr>
            <a:r>
              <a:rPr lang="en-US" sz="1500" dirty="0">
                <a:latin typeface="MetricHPE" panose="020B0503030202060203" pitchFamily="34" charset="0"/>
              </a:rPr>
              <a:t>To change your section image, go to [View] -&gt; [Slide Master] to delete and insert a new image.</a:t>
            </a:r>
          </a:p>
          <a:p>
            <a:pPr>
              <a:lnSpc>
                <a:spcPct val="90000"/>
              </a:lnSpc>
              <a:spcAft>
                <a:spcPts val="1600"/>
              </a:spcAft>
            </a:pPr>
            <a:r>
              <a:rPr lang="en-US" sz="1500" dirty="0">
                <a:latin typeface="MetricHPE" panose="020B0503030202060203" pitchFamily="34" charset="0"/>
              </a:rPr>
              <a:t>A collection of images specifically formatted for use as PPT title slides can be found </a:t>
            </a:r>
            <a:r>
              <a:rPr lang="en-US" sz="1500" dirty="0">
                <a:latin typeface="MetricHPE" panose="020B0503030202060203" pitchFamily="34" charset="0"/>
                <a:hlinkClick r:id="rId5"/>
              </a:rPr>
              <a:t>here</a:t>
            </a:r>
            <a:r>
              <a:rPr lang="en-US" sz="1500" dirty="0">
                <a:latin typeface="MetricHPE" panose="020B0503030202060203" pitchFamily="34" charset="0"/>
              </a:rPr>
              <a:t> in the HPE Brand Library, and cropped to fit.</a:t>
            </a:r>
          </a:p>
          <a:p>
            <a:pPr>
              <a:lnSpc>
                <a:spcPct val="90000"/>
              </a:lnSpc>
              <a:spcAft>
                <a:spcPts val="1600"/>
              </a:spcAft>
            </a:pPr>
            <a:r>
              <a:rPr lang="en-US" sz="1500" dirty="0">
                <a:latin typeface="MetricHPE" panose="020B0503030202060203" pitchFamily="34" charset="0"/>
              </a:rPr>
              <a:t>Please delete this box in the Slide Master after you update your title image.</a:t>
            </a:r>
          </a:p>
          <a:p>
            <a:pPr>
              <a:lnSpc>
                <a:spcPct val="90000"/>
              </a:lnSpc>
            </a:pPr>
            <a:endParaRPr lang="en-US" sz="1500" dirty="0" err="1">
              <a:solidFill>
                <a:schemeClr val="bg1"/>
              </a:solidFill>
              <a:latin typeface="MetricHPE" panose="020B050303020206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0299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een Frame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648" y="6246014"/>
            <a:ext cx="954000" cy="27432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288995" y="685800"/>
            <a:ext cx="8522208" cy="1957353"/>
          </a:xfrm>
        </p:spPr>
        <p:txBody>
          <a:bodyPr lIns="91440" tIns="91440" rIns="91440" bIns="91440" anchor="b" anchorCtr="0"/>
          <a:lstStyle>
            <a:lvl1pPr>
              <a:defRPr sz="3200" baseline="0"/>
            </a:lvl1pPr>
          </a:lstStyle>
          <a:p>
            <a:r>
              <a:rPr lang="en-US" dirty="0"/>
              <a:t>Click to add section header</a:t>
            </a:r>
          </a:p>
        </p:txBody>
      </p:sp>
      <p:sp>
        <p:nvSpPr>
          <p:cNvPr id="17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288994" y="2871000"/>
            <a:ext cx="8228011" cy="533400"/>
          </a:xfrm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60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FontTx/>
              <a:buNone/>
              <a:defRPr sz="2000"/>
            </a:lvl2pPr>
            <a:lvl3pPr marL="0" indent="0">
              <a:spcBef>
                <a:spcPts val="0"/>
              </a:spcBef>
              <a:buFontTx/>
              <a:buNone/>
              <a:defRPr sz="2000"/>
            </a:lvl3pPr>
            <a:lvl4pPr marL="0" indent="0">
              <a:spcBef>
                <a:spcPts val="0"/>
              </a:spcBef>
              <a:buFontTx/>
              <a:buNone/>
              <a:defRPr sz="2000"/>
            </a:lvl4pPr>
            <a:lvl5pPr marL="0" indent="0">
              <a:spcBef>
                <a:spcPts val="0"/>
              </a:spcBef>
              <a:buFontTx/>
              <a:buNone/>
              <a:defRPr sz="2000"/>
            </a:lvl5pPr>
            <a:lvl6pPr marL="0" indent="0">
              <a:spcBef>
                <a:spcPts val="0"/>
              </a:spcBef>
              <a:buFontTx/>
              <a:buNone/>
              <a:defRPr sz="2000"/>
            </a:lvl6pPr>
            <a:lvl7pPr marL="0" indent="0">
              <a:spcBef>
                <a:spcPts val="0"/>
              </a:spcBef>
              <a:buFontTx/>
              <a:buNone/>
              <a:defRPr sz="2000"/>
            </a:lvl7pPr>
            <a:lvl8pPr marL="0" indent="0">
              <a:spcBef>
                <a:spcPts val="0"/>
              </a:spcBef>
              <a:buFontTx/>
              <a:buNone/>
              <a:defRPr sz="2000"/>
            </a:lvl8pPr>
            <a:lvl9pPr marL="0" indent="0">
              <a:spcBef>
                <a:spcPts val="0"/>
              </a:spcBef>
              <a:buFontTx/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Rectangle 17"/>
          <p:cNvSpPr/>
          <p:nvPr userDrawn="1"/>
        </p:nvSpPr>
        <p:spPr>
          <a:xfrm>
            <a:off x="377894" y="2716146"/>
            <a:ext cx="8522208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9513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urple Frame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377894" y="2716146"/>
            <a:ext cx="8522208" cy="5486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E5726B-4E9B-428F-B8BF-52038F1B0E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8995" y="685800"/>
            <a:ext cx="8522208" cy="1957353"/>
          </a:xfrm>
        </p:spPr>
        <p:txBody>
          <a:bodyPr lIns="91440" tIns="91440" rIns="91440" bIns="91440" anchor="b" anchorCtr="0"/>
          <a:lstStyle>
            <a:lvl1pPr>
              <a:defRPr sz="3200" baseline="0"/>
            </a:lvl1pPr>
          </a:lstStyle>
          <a:p>
            <a:r>
              <a:rPr lang="en-US" dirty="0"/>
              <a:t>Click to add section header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CB607F37-173B-4A34-95FA-297523FEF6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88994" y="2871000"/>
            <a:ext cx="8228011" cy="533400"/>
          </a:xfrm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60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FontTx/>
              <a:buNone/>
              <a:defRPr sz="2000"/>
            </a:lvl2pPr>
            <a:lvl3pPr marL="0" indent="0">
              <a:spcBef>
                <a:spcPts val="0"/>
              </a:spcBef>
              <a:buFontTx/>
              <a:buNone/>
              <a:defRPr sz="2000"/>
            </a:lvl3pPr>
            <a:lvl4pPr marL="0" indent="0">
              <a:spcBef>
                <a:spcPts val="0"/>
              </a:spcBef>
              <a:buFontTx/>
              <a:buNone/>
              <a:defRPr sz="2000"/>
            </a:lvl4pPr>
            <a:lvl5pPr marL="0" indent="0">
              <a:spcBef>
                <a:spcPts val="0"/>
              </a:spcBef>
              <a:buFontTx/>
              <a:buNone/>
              <a:defRPr sz="2000"/>
            </a:lvl5pPr>
            <a:lvl6pPr marL="0" indent="0">
              <a:spcBef>
                <a:spcPts val="0"/>
              </a:spcBef>
              <a:buFontTx/>
              <a:buNone/>
              <a:defRPr sz="2000"/>
            </a:lvl6pPr>
            <a:lvl7pPr marL="0" indent="0">
              <a:spcBef>
                <a:spcPts val="0"/>
              </a:spcBef>
              <a:buFontTx/>
              <a:buNone/>
              <a:defRPr sz="2000"/>
            </a:lvl7pPr>
            <a:lvl8pPr marL="0" indent="0">
              <a:spcBef>
                <a:spcPts val="0"/>
              </a:spcBef>
              <a:buFontTx/>
              <a:buNone/>
              <a:defRPr sz="2000"/>
            </a:lvl8pPr>
            <a:lvl9pPr marL="0" indent="0">
              <a:spcBef>
                <a:spcPts val="0"/>
              </a:spcBef>
              <a:buFontTx/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17155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te Turquoise Frame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377894" y="2716146"/>
            <a:ext cx="8522208" cy="54864"/>
          </a:xfrm>
          <a:prstGeom prst="rect">
            <a:avLst/>
          </a:prstGeom>
          <a:solidFill>
            <a:srgbClr val="32DA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2C54A16-447D-4A74-9122-F46E4BC750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8995" y="685800"/>
            <a:ext cx="8522208" cy="1957353"/>
          </a:xfrm>
        </p:spPr>
        <p:txBody>
          <a:bodyPr lIns="91440" tIns="91440" rIns="91440" bIns="91440" anchor="b" anchorCtr="0"/>
          <a:lstStyle>
            <a:lvl1pPr>
              <a:defRPr sz="3200" baseline="0"/>
            </a:lvl1pPr>
          </a:lstStyle>
          <a:p>
            <a:r>
              <a:rPr lang="en-US" dirty="0"/>
              <a:t>Click to add section header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567728E-6D0A-492B-89E6-39E22446256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88994" y="2871000"/>
            <a:ext cx="8228011" cy="533400"/>
          </a:xfrm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60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FontTx/>
              <a:buNone/>
              <a:defRPr sz="2000"/>
            </a:lvl2pPr>
            <a:lvl3pPr marL="0" indent="0">
              <a:spcBef>
                <a:spcPts val="0"/>
              </a:spcBef>
              <a:buFontTx/>
              <a:buNone/>
              <a:defRPr sz="2000"/>
            </a:lvl3pPr>
            <a:lvl4pPr marL="0" indent="0">
              <a:spcBef>
                <a:spcPts val="0"/>
              </a:spcBef>
              <a:buFontTx/>
              <a:buNone/>
              <a:defRPr sz="2000"/>
            </a:lvl4pPr>
            <a:lvl5pPr marL="0" indent="0">
              <a:spcBef>
                <a:spcPts val="0"/>
              </a:spcBef>
              <a:buFontTx/>
              <a:buNone/>
              <a:defRPr sz="2000"/>
            </a:lvl5pPr>
            <a:lvl6pPr marL="0" indent="0">
              <a:spcBef>
                <a:spcPts val="0"/>
              </a:spcBef>
              <a:buFontTx/>
              <a:buNone/>
              <a:defRPr sz="2000"/>
            </a:lvl6pPr>
            <a:lvl7pPr marL="0" indent="0">
              <a:spcBef>
                <a:spcPts val="0"/>
              </a:spcBef>
              <a:buFontTx/>
              <a:buNone/>
              <a:defRPr sz="2000"/>
            </a:lvl7pPr>
            <a:lvl8pPr marL="0" indent="0">
              <a:spcBef>
                <a:spcPts val="0"/>
              </a:spcBef>
              <a:buFontTx/>
              <a:buNone/>
              <a:defRPr sz="2000"/>
            </a:lvl8pPr>
            <a:lvl9pPr marL="0" indent="0">
              <a:spcBef>
                <a:spcPts val="0"/>
              </a:spcBef>
              <a:buFontTx/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16669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te Orange Frame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377894" y="2716146"/>
            <a:ext cx="8522208" cy="5486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0CC7B28-F85E-49B0-A5ED-82D39FF680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8995" y="685800"/>
            <a:ext cx="8522208" cy="1957353"/>
          </a:xfrm>
        </p:spPr>
        <p:txBody>
          <a:bodyPr lIns="91440" tIns="91440" rIns="91440" bIns="91440" anchor="b" anchorCtr="0"/>
          <a:lstStyle>
            <a:lvl1pPr>
              <a:defRPr sz="3200" baseline="0"/>
            </a:lvl1pPr>
          </a:lstStyle>
          <a:p>
            <a:r>
              <a:rPr lang="en-US" dirty="0"/>
              <a:t>Click to add section header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164B2CD-8FCB-4B30-B00B-A402E5693B8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88994" y="2871000"/>
            <a:ext cx="8228011" cy="533400"/>
          </a:xfrm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60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FontTx/>
              <a:buNone/>
              <a:defRPr sz="2000"/>
            </a:lvl2pPr>
            <a:lvl3pPr marL="0" indent="0">
              <a:spcBef>
                <a:spcPts val="0"/>
              </a:spcBef>
              <a:buFontTx/>
              <a:buNone/>
              <a:defRPr sz="2000"/>
            </a:lvl3pPr>
            <a:lvl4pPr marL="0" indent="0">
              <a:spcBef>
                <a:spcPts val="0"/>
              </a:spcBef>
              <a:buFontTx/>
              <a:buNone/>
              <a:defRPr sz="2000"/>
            </a:lvl4pPr>
            <a:lvl5pPr marL="0" indent="0">
              <a:spcBef>
                <a:spcPts val="0"/>
              </a:spcBef>
              <a:buFontTx/>
              <a:buNone/>
              <a:defRPr sz="2000"/>
            </a:lvl5pPr>
            <a:lvl6pPr marL="0" indent="0">
              <a:spcBef>
                <a:spcPts val="0"/>
              </a:spcBef>
              <a:buFontTx/>
              <a:buNone/>
              <a:defRPr sz="2000"/>
            </a:lvl6pPr>
            <a:lvl7pPr marL="0" indent="0">
              <a:spcBef>
                <a:spcPts val="0"/>
              </a:spcBef>
              <a:buFontTx/>
              <a:buNone/>
              <a:defRPr sz="2000"/>
            </a:lvl7pPr>
            <a:lvl8pPr marL="0" indent="0">
              <a:spcBef>
                <a:spcPts val="0"/>
              </a:spcBef>
              <a:buFontTx/>
              <a:buNone/>
              <a:defRPr sz="2000"/>
            </a:lvl8pPr>
            <a:lvl9pPr marL="0" indent="0">
              <a:spcBef>
                <a:spcPts val="0"/>
              </a:spcBef>
              <a:buFontTx/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20195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image" Target="../media/image1.png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5743" y="391852"/>
            <a:ext cx="11430000" cy="401362"/>
          </a:xfrm>
          <a:prstGeom prst="rect">
            <a:avLst/>
          </a:prstGeom>
          <a:ln w="57150">
            <a:noFill/>
            <a:miter lim="800000"/>
          </a:ln>
        </p:spPr>
        <p:txBody>
          <a:bodyPr vert="horz" lIns="91440" tIns="91440" rIns="91440" bIns="91440" rtlCol="0" anchor="ctr" anchorCtr="0">
            <a:noAutofit/>
          </a:bodyPr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5909" y="998682"/>
            <a:ext cx="11429834" cy="4571999"/>
          </a:xfrm>
          <a:prstGeom prst="rect">
            <a:avLst/>
          </a:prstGeom>
          <a:ln w="57150">
            <a:noFill/>
            <a:miter lim="800000"/>
          </a:ln>
        </p:spPr>
        <p:txBody>
          <a:bodyPr vert="horz" lIns="91440" tIns="91440" rIns="91440" bIns="9144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02856" y="6301811"/>
            <a:ext cx="6843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205699" indent="-205699" algn="l">
              <a:lnSpc>
                <a:spcPct val="90000"/>
              </a:lnSpc>
              <a:buSzPct val="120000"/>
              <a:buFontTx/>
              <a:buBlip>
                <a:blip r:embed="rId39"/>
              </a:buBlip>
              <a:defRPr sz="2000" kern="1200" cap="all" normalizeH="0" baseline="10000">
                <a:solidFill>
                  <a:schemeClr val="bg2"/>
                </a:solidFill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9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9"/>
                </a:buBlip>
              </a:pPr>
              <a:t>‹#›</a:t>
            </a:fld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088056" y="6336077"/>
            <a:ext cx="4114800" cy="220717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lnSpc>
                <a:spcPct val="90000"/>
              </a:lnSpc>
              <a:defRPr sz="1200" cap="all" baseline="0">
                <a:solidFill>
                  <a:schemeClr val="bg2"/>
                </a:solidFill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</p:spTree>
    <p:extLst>
      <p:ext uri="{BB962C8B-B14F-4D97-AF65-F5344CB8AC3E}">
        <p14:creationId xmlns:p14="http://schemas.microsoft.com/office/powerpoint/2010/main" val="1683658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5" r:id="rId2"/>
    <p:sldLayoutId id="2147483660" r:id="rId3"/>
    <p:sldLayoutId id="2147483651" r:id="rId4"/>
    <p:sldLayoutId id="2147483661" r:id="rId5"/>
    <p:sldLayoutId id="2147483662" r:id="rId6"/>
    <p:sldLayoutId id="2147483663" r:id="rId7"/>
    <p:sldLayoutId id="2147483685" r:id="rId8"/>
    <p:sldLayoutId id="2147483686" r:id="rId9"/>
    <p:sldLayoutId id="2147483666" r:id="rId10"/>
    <p:sldLayoutId id="2147483687" r:id="rId11"/>
    <p:sldLayoutId id="2147483650" r:id="rId12"/>
    <p:sldLayoutId id="2147483668" r:id="rId13"/>
    <p:sldLayoutId id="2147483669" r:id="rId14"/>
    <p:sldLayoutId id="2147483654" r:id="rId15"/>
    <p:sldLayoutId id="2147483679" r:id="rId16"/>
    <p:sldLayoutId id="2147483655" r:id="rId17"/>
    <p:sldLayoutId id="2147483652" r:id="rId18"/>
    <p:sldLayoutId id="2147483653" r:id="rId19"/>
    <p:sldLayoutId id="2147483670" r:id="rId20"/>
    <p:sldLayoutId id="2147483671" r:id="rId21"/>
    <p:sldLayoutId id="2147483672" r:id="rId22"/>
    <p:sldLayoutId id="2147483673" r:id="rId23"/>
    <p:sldLayoutId id="2147483656" r:id="rId24"/>
    <p:sldLayoutId id="2147483657" r:id="rId25"/>
    <p:sldLayoutId id="2147483697" r:id="rId26"/>
    <p:sldLayoutId id="2147483676" r:id="rId27"/>
    <p:sldLayoutId id="2147483677" r:id="rId28"/>
    <p:sldLayoutId id="2147483678" r:id="rId29"/>
    <p:sldLayoutId id="2147483649" r:id="rId30"/>
    <p:sldLayoutId id="2147483688" r:id="rId31"/>
    <p:sldLayoutId id="2147483689" r:id="rId32"/>
    <p:sldLayoutId id="2147483690" r:id="rId33"/>
    <p:sldLayoutId id="2147483691" r:id="rId34"/>
    <p:sldLayoutId id="2147483692" r:id="rId35"/>
    <p:sldLayoutId id="2147483693" r:id="rId36"/>
    <p:sldLayoutId id="2147483694" r:id="rId3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0" kern="1200" cap="all" baseline="0">
          <a:solidFill>
            <a:schemeClr val="bg1"/>
          </a:solidFill>
          <a:latin typeface="MetricHPE Black" panose="020B0A03030202060203" pitchFamily="34" charset="0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400"/>
        </a:spcBef>
        <a:buClrTx/>
        <a:buFont typeface="" panose="020B0303030202060203" pitchFamily="34" charset="0"/>
        <a:buChar char="•"/>
        <a:defRPr sz="2200" kern="1200">
          <a:solidFill>
            <a:schemeClr val="bg1"/>
          </a:solidFill>
          <a:latin typeface="MetricHPE" panose="020B0503030202060203" pitchFamily="34" charset="0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400"/>
        </a:spcBef>
        <a:buClrTx/>
        <a:buSzPct val="90000"/>
        <a:buFont typeface="" panose="020B0303030202060203" pitchFamily="34" charset="0"/>
        <a:buChar char="•"/>
        <a:defRPr sz="2000" kern="1200">
          <a:solidFill>
            <a:schemeClr val="bg1"/>
          </a:solidFill>
          <a:latin typeface="MetricHPE" panose="020B0503030202060203" pitchFamily="34" charset="0"/>
          <a:ea typeface="+mn-ea"/>
          <a:cs typeface="+mn-cs"/>
        </a:defRPr>
      </a:lvl2pPr>
      <a:lvl3pPr marL="548640" indent="-137160" algn="l" defTabSz="914400" rtl="0" eaLnBrk="1" latinLnBrk="0" hangingPunct="1">
        <a:lnSpc>
          <a:spcPct val="90000"/>
        </a:lnSpc>
        <a:spcBef>
          <a:spcPts val="400"/>
        </a:spcBef>
        <a:buClrTx/>
        <a:buFont typeface="" panose="020B0303030202060203" pitchFamily="34" charset="0"/>
        <a:buChar char="–"/>
        <a:defRPr sz="1800" kern="1200">
          <a:solidFill>
            <a:schemeClr val="bg1"/>
          </a:solidFill>
          <a:latin typeface="MetricHPE" panose="020B0503030202060203" pitchFamily="34" charset="0"/>
          <a:ea typeface="+mn-ea"/>
          <a:cs typeface="+mn-cs"/>
        </a:defRPr>
      </a:lvl3pPr>
      <a:lvl4pPr marL="731520" indent="-137160" algn="l" defTabSz="914400" rtl="0" eaLnBrk="1" latinLnBrk="0" hangingPunct="1">
        <a:lnSpc>
          <a:spcPct val="90000"/>
        </a:lnSpc>
        <a:spcBef>
          <a:spcPts val="400"/>
        </a:spcBef>
        <a:buClrTx/>
        <a:buFont typeface="" panose="020B0303030202060203" pitchFamily="34" charset="0"/>
        <a:buChar char="–"/>
        <a:defRPr sz="1600" kern="1200">
          <a:solidFill>
            <a:schemeClr val="bg1"/>
          </a:solidFill>
          <a:latin typeface="MetricHPE" panose="020B0503030202060203" pitchFamily="34" charset="0"/>
          <a:ea typeface="+mn-ea"/>
          <a:cs typeface="+mn-cs"/>
        </a:defRPr>
      </a:lvl4pPr>
      <a:lvl5pPr marL="868680" indent="-137160" algn="l" defTabSz="914400" rtl="0" eaLnBrk="1" latinLnBrk="0" hangingPunct="1">
        <a:lnSpc>
          <a:spcPct val="90000"/>
        </a:lnSpc>
        <a:spcBef>
          <a:spcPts val="400"/>
        </a:spcBef>
        <a:buClrTx/>
        <a:buFont typeface="" panose="020B0303030202060203" pitchFamily="34" charset="0"/>
        <a:buChar char="–"/>
        <a:defRPr sz="1600" kern="1200">
          <a:solidFill>
            <a:schemeClr val="bg1"/>
          </a:solidFill>
          <a:latin typeface="MetricHPE" panose="020B0503030202060203" pitchFamily="34" charset="0"/>
          <a:ea typeface="+mn-ea"/>
          <a:cs typeface="+mn-cs"/>
        </a:defRPr>
      </a:lvl5pPr>
      <a:lvl6pPr marL="1051560" indent="-137160" algn="l" defTabSz="914400" rtl="0" eaLnBrk="1" latinLnBrk="0" hangingPunct="1">
        <a:lnSpc>
          <a:spcPct val="90000"/>
        </a:lnSpc>
        <a:spcBef>
          <a:spcPts val="600"/>
        </a:spcBef>
        <a:buClrTx/>
        <a:buFont typeface="" panose="020B0303030202060203" pitchFamily="34" charset="0"/>
        <a:buChar char="–"/>
        <a:defRPr sz="1200" kern="1200">
          <a:solidFill>
            <a:schemeClr val="bg1"/>
          </a:solidFill>
          <a:latin typeface="+mn-lt"/>
          <a:ea typeface="+mn-ea"/>
          <a:cs typeface="+mn-cs"/>
        </a:defRPr>
      </a:lvl6pPr>
      <a:lvl7pPr marL="1188720" indent="-137160" algn="l" defTabSz="914400" rtl="0" eaLnBrk="1" latinLnBrk="0" hangingPunct="1">
        <a:lnSpc>
          <a:spcPct val="90000"/>
        </a:lnSpc>
        <a:spcBef>
          <a:spcPts val="600"/>
        </a:spcBef>
        <a:buClrTx/>
        <a:buFont typeface="" panose="020B0303030202060203" pitchFamily="34" charset="0"/>
        <a:buChar char="–"/>
        <a:defRPr sz="1200" kern="1200">
          <a:solidFill>
            <a:schemeClr val="bg1"/>
          </a:solidFill>
          <a:latin typeface="+mn-lt"/>
          <a:ea typeface="+mn-ea"/>
          <a:cs typeface="+mn-cs"/>
        </a:defRPr>
      </a:lvl7pPr>
      <a:lvl8pPr marL="1371600" indent="-137160" algn="l" defTabSz="914400" rtl="0" eaLnBrk="1" latinLnBrk="0" hangingPunct="1">
        <a:lnSpc>
          <a:spcPct val="90000"/>
        </a:lnSpc>
        <a:spcBef>
          <a:spcPts val="600"/>
        </a:spcBef>
        <a:buClrTx/>
        <a:buFont typeface="" panose="020B0303030202060203" pitchFamily="34" charset="0"/>
        <a:buChar char="–"/>
        <a:defRPr sz="1200" kern="1200">
          <a:solidFill>
            <a:schemeClr val="bg1"/>
          </a:solidFill>
          <a:latin typeface="+mn-lt"/>
          <a:ea typeface="+mn-ea"/>
          <a:cs typeface="+mn-cs"/>
        </a:defRPr>
      </a:lvl8pPr>
      <a:lvl9pPr marL="1554480" indent="-137160" algn="l" defTabSz="914400" rtl="0" eaLnBrk="1" latinLnBrk="0" hangingPunct="1">
        <a:lnSpc>
          <a:spcPct val="90000"/>
        </a:lnSpc>
        <a:spcBef>
          <a:spcPts val="600"/>
        </a:spcBef>
        <a:buClrTx/>
        <a:buFont typeface="" panose="020B0303030202060203" pitchFamily="34" charset="0"/>
        <a:buChar char="–"/>
        <a:defRPr sz="12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240" userDrawn="1">
          <p15:clr>
            <a:srgbClr val="F26B43"/>
          </p15:clr>
        </p15:guide>
        <p15:guide id="4" pos="7440" userDrawn="1">
          <p15:clr>
            <a:srgbClr val="F26B43"/>
          </p15:clr>
        </p15:guide>
        <p15:guide id="5" orient="horz" pos="432" userDrawn="1">
          <p15:clr>
            <a:srgbClr val="F26B43"/>
          </p15:clr>
        </p15:guide>
        <p15:guide id="6" orient="horz" pos="3840">
          <p15:clr>
            <a:srgbClr val="F26B43"/>
          </p15:clr>
        </p15:guide>
        <p15:guide id="7" orient="horz" pos="1440" userDrawn="1">
          <p15:clr>
            <a:srgbClr val="F26B43"/>
          </p15:clr>
        </p15:guide>
        <p15:guide id="8" orient="horz" pos="2880" userDrawn="1">
          <p15:clr>
            <a:srgbClr val="F26B43"/>
          </p15:clr>
        </p15:guide>
        <p15:guide id="9" pos="2568" userDrawn="1">
          <p15:clr>
            <a:srgbClr val="F26B43"/>
          </p15:clr>
        </p15:guide>
        <p15:guide id="10" pos="5112" userDrawn="1">
          <p15:clr>
            <a:srgbClr val="F26B43"/>
          </p15:clr>
        </p15:guide>
        <p15:guide id="11" orient="horz" pos="410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17.emf"/><Relationship Id="rId12" Type="http://schemas.openxmlformats.org/officeDocument/2006/relationships/image" Target="../media/image5.png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10.emf"/><Relationship Id="rId11" Type="http://schemas.openxmlformats.org/officeDocument/2006/relationships/image" Target="../media/image8.emf"/><Relationship Id="rId5" Type="http://schemas.openxmlformats.org/officeDocument/2006/relationships/image" Target="../media/image6.tiff"/><Relationship Id="rId10" Type="http://schemas.openxmlformats.org/officeDocument/2006/relationships/image" Target="../media/image11.emf"/><Relationship Id="rId4" Type="http://schemas.openxmlformats.org/officeDocument/2006/relationships/notesSlide" Target="../notesSlides/notesSlide10.xml"/><Relationship Id="rId9" Type="http://schemas.openxmlformats.org/officeDocument/2006/relationships/image" Target="../media/image16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17.emf"/><Relationship Id="rId12" Type="http://schemas.openxmlformats.org/officeDocument/2006/relationships/image" Target="../media/image5.png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10.emf"/><Relationship Id="rId11" Type="http://schemas.openxmlformats.org/officeDocument/2006/relationships/image" Target="../media/image8.emf"/><Relationship Id="rId5" Type="http://schemas.openxmlformats.org/officeDocument/2006/relationships/image" Target="../media/image6.tiff"/><Relationship Id="rId10" Type="http://schemas.openxmlformats.org/officeDocument/2006/relationships/image" Target="../media/image11.emf"/><Relationship Id="rId4" Type="http://schemas.openxmlformats.org/officeDocument/2006/relationships/notesSlide" Target="../notesSlides/notesSlide11.xml"/><Relationship Id="rId9" Type="http://schemas.openxmlformats.org/officeDocument/2006/relationships/image" Target="../media/image16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17.emf"/><Relationship Id="rId12" Type="http://schemas.openxmlformats.org/officeDocument/2006/relationships/image" Target="../media/image5.png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10.emf"/><Relationship Id="rId11" Type="http://schemas.openxmlformats.org/officeDocument/2006/relationships/image" Target="../media/image8.emf"/><Relationship Id="rId5" Type="http://schemas.openxmlformats.org/officeDocument/2006/relationships/image" Target="../media/image6.tiff"/><Relationship Id="rId10" Type="http://schemas.openxmlformats.org/officeDocument/2006/relationships/image" Target="../media/image11.emf"/><Relationship Id="rId4" Type="http://schemas.openxmlformats.org/officeDocument/2006/relationships/notesSlide" Target="../notesSlides/notesSlide12.xml"/><Relationship Id="rId9" Type="http://schemas.openxmlformats.org/officeDocument/2006/relationships/image" Target="../media/image16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audio" Target="../media/media2.m4a"/><Relationship Id="rId7" Type="http://schemas.openxmlformats.org/officeDocument/2006/relationships/image" Target="../media/image7.tiff"/><Relationship Id="rId2" Type="http://schemas.microsoft.com/office/2007/relationships/media" Target="../media/media2.m4a"/><Relationship Id="rId1" Type="http://schemas.openxmlformats.org/officeDocument/2006/relationships/tags" Target="../tags/tag2.xml"/><Relationship Id="rId6" Type="http://schemas.openxmlformats.org/officeDocument/2006/relationships/image" Target="../media/image6.tiff"/><Relationship Id="rId11" Type="http://schemas.openxmlformats.org/officeDocument/2006/relationships/image" Target="../media/image5.png"/><Relationship Id="rId5" Type="http://schemas.openxmlformats.org/officeDocument/2006/relationships/notesSlide" Target="../notesSlides/notesSlide3.xml"/><Relationship Id="rId10" Type="http://schemas.openxmlformats.org/officeDocument/2006/relationships/image" Target="../media/image10.emf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3.gif"/><Relationship Id="rId3" Type="http://schemas.openxmlformats.org/officeDocument/2006/relationships/audio" Target="../media/media3.m4a"/><Relationship Id="rId7" Type="http://schemas.openxmlformats.org/officeDocument/2006/relationships/image" Target="../media/image7.tiff"/><Relationship Id="rId12" Type="http://schemas.openxmlformats.org/officeDocument/2006/relationships/image" Target="../media/image12.emf"/><Relationship Id="rId2" Type="http://schemas.microsoft.com/office/2007/relationships/media" Target="../media/media3.m4a"/><Relationship Id="rId1" Type="http://schemas.openxmlformats.org/officeDocument/2006/relationships/tags" Target="../tags/tag3.xml"/><Relationship Id="rId6" Type="http://schemas.openxmlformats.org/officeDocument/2006/relationships/image" Target="../media/image6.tiff"/><Relationship Id="rId11" Type="http://schemas.openxmlformats.org/officeDocument/2006/relationships/image" Target="../media/image11.emf"/><Relationship Id="rId5" Type="http://schemas.openxmlformats.org/officeDocument/2006/relationships/notesSlide" Target="../notesSlides/notesSlide4.xml"/><Relationship Id="rId10" Type="http://schemas.openxmlformats.org/officeDocument/2006/relationships/image" Target="../media/image8.emf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10.emf"/><Relationship Id="rId1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audio" Target="../media/media4.m4a"/><Relationship Id="rId7" Type="http://schemas.openxmlformats.org/officeDocument/2006/relationships/image" Target="../media/image7.tiff"/><Relationship Id="rId12" Type="http://schemas.openxmlformats.org/officeDocument/2006/relationships/image" Target="../media/image12.emf"/><Relationship Id="rId2" Type="http://schemas.microsoft.com/office/2007/relationships/media" Target="../media/media4.m4a"/><Relationship Id="rId1" Type="http://schemas.openxmlformats.org/officeDocument/2006/relationships/tags" Target="../tags/tag4.xml"/><Relationship Id="rId6" Type="http://schemas.openxmlformats.org/officeDocument/2006/relationships/image" Target="../media/image6.tiff"/><Relationship Id="rId11" Type="http://schemas.openxmlformats.org/officeDocument/2006/relationships/image" Target="../media/image8.emf"/><Relationship Id="rId5" Type="http://schemas.openxmlformats.org/officeDocument/2006/relationships/notesSlide" Target="../notesSlides/notesSlide5.xml"/><Relationship Id="rId10" Type="http://schemas.openxmlformats.org/officeDocument/2006/relationships/image" Target="../media/image11.emf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10.emf"/><Relationship Id="rId1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6.emf"/><Relationship Id="rId3" Type="http://schemas.openxmlformats.org/officeDocument/2006/relationships/audio" Target="../media/media5.m4a"/><Relationship Id="rId7" Type="http://schemas.openxmlformats.org/officeDocument/2006/relationships/image" Target="../media/image6.tiff"/><Relationship Id="rId12" Type="http://schemas.openxmlformats.org/officeDocument/2006/relationships/image" Target="../media/image8.emf"/><Relationship Id="rId2" Type="http://schemas.microsoft.com/office/2007/relationships/media" Target="../media/media5.m4a"/><Relationship Id="rId1" Type="http://schemas.openxmlformats.org/officeDocument/2006/relationships/tags" Target="../tags/tag5.xml"/><Relationship Id="rId6" Type="http://schemas.openxmlformats.org/officeDocument/2006/relationships/image" Target="../media/image1.png"/><Relationship Id="rId11" Type="http://schemas.openxmlformats.org/officeDocument/2006/relationships/image" Target="../media/image11.emf"/><Relationship Id="rId5" Type="http://schemas.openxmlformats.org/officeDocument/2006/relationships/notesSlide" Target="../notesSlides/notesSlide6.xml"/><Relationship Id="rId10" Type="http://schemas.openxmlformats.org/officeDocument/2006/relationships/image" Target="../media/image12.emf"/><Relationship Id="rId4" Type="http://schemas.openxmlformats.org/officeDocument/2006/relationships/slideLayout" Target="../slideLayouts/slideLayout12.xml"/><Relationship Id="rId9" Type="http://schemas.openxmlformats.org/officeDocument/2006/relationships/image" Target="../media/image15.png"/><Relationship Id="rId1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17.emf"/><Relationship Id="rId12" Type="http://schemas.openxmlformats.org/officeDocument/2006/relationships/image" Target="../media/image5.pn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10.emf"/><Relationship Id="rId11" Type="http://schemas.openxmlformats.org/officeDocument/2006/relationships/image" Target="../media/image8.emf"/><Relationship Id="rId5" Type="http://schemas.openxmlformats.org/officeDocument/2006/relationships/image" Target="../media/image6.tiff"/><Relationship Id="rId10" Type="http://schemas.openxmlformats.org/officeDocument/2006/relationships/image" Target="../media/image11.emf"/><Relationship Id="rId4" Type="http://schemas.openxmlformats.org/officeDocument/2006/relationships/notesSlide" Target="../notesSlides/notesSlide7.xml"/><Relationship Id="rId9" Type="http://schemas.openxmlformats.org/officeDocument/2006/relationships/image" Target="../media/image16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17.emf"/><Relationship Id="rId12" Type="http://schemas.openxmlformats.org/officeDocument/2006/relationships/image" Target="../media/image5.pn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10.emf"/><Relationship Id="rId11" Type="http://schemas.openxmlformats.org/officeDocument/2006/relationships/image" Target="../media/image8.emf"/><Relationship Id="rId5" Type="http://schemas.openxmlformats.org/officeDocument/2006/relationships/image" Target="../media/image6.tiff"/><Relationship Id="rId10" Type="http://schemas.openxmlformats.org/officeDocument/2006/relationships/image" Target="../media/image11.emf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16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17.emf"/><Relationship Id="rId12" Type="http://schemas.openxmlformats.org/officeDocument/2006/relationships/image" Target="../media/image5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10.emf"/><Relationship Id="rId11" Type="http://schemas.openxmlformats.org/officeDocument/2006/relationships/image" Target="../media/image8.emf"/><Relationship Id="rId5" Type="http://schemas.openxmlformats.org/officeDocument/2006/relationships/image" Target="../media/image6.tiff"/><Relationship Id="rId10" Type="http://schemas.openxmlformats.org/officeDocument/2006/relationships/image" Target="../media/image11.emf"/><Relationship Id="rId4" Type="http://schemas.openxmlformats.org/officeDocument/2006/relationships/notesSlide" Target="../notesSlides/notesSlide9.xml"/><Relationship Id="rId9" Type="http://schemas.openxmlformats.org/officeDocument/2006/relationships/image" Target="../media/image1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84398" y="2013734"/>
            <a:ext cx="9023990" cy="1608757"/>
          </a:xfrm>
          <a:solidFill>
            <a:srgbClr val="000000">
              <a:alpha val="28235"/>
            </a:srgbClr>
          </a:solidFill>
        </p:spPr>
        <p:txBody>
          <a:bodyPr/>
          <a:lstStyle/>
          <a:p>
            <a:r>
              <a:rPr lang="en-US" dirty="0"/>
              <a:t>Data Management With Lustre </a:t>
            </a:r>
            <a:br>
              <a:rPr lang="en-US" dirty="0"/>
            </a:br>
            <a:r>
              <a:rPr lang="en-US" dirty="0"/>
              <a:t>and the External Coordinator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Nathan Rutman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284397" y="4577983"/>
            <a:ext cx="5489578" cy="942284"/>
          </a:xfrm>
        </p:spPr>
        <p:txBody>
          <a:bodyPr/>
          <a:lstStyle/>
          <a:p>
            <a:r>
              <a:rPr lang="en-US" dirty="0"/>
              <a:t>Oct 2020</a:t>
            </a:r>
          </a:p>
        </p:txBody>
      </p:sp>
      <p:pic>
        <p:nvPicPr>
          <p:cNvPr id="9" name="Audio 8">
            <a:hlinkClick r:id="" action="ppaction://media"/>
            <a:extLst>
              <a:ext uri="{FF2B5EF4-FFF2-40B4-BE49-F238E27FC236}">
                <a16:creationId xmlns:a16="http://schemas.microsoft.com/office/drawing/2014/main" id="{2AF52F7F-3BDD-F149-8B0B-0060E02C43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655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1840">
        <p:fade/>
      </p:transition>
    </mc:Choice>
    <mc:Fallback xmlns="">
      <p:transition spd="med" advTm="1184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D34E6EA0-41BA-8740-B660-AC25BF192C42}"/>
              </a:ext>
            </a:extLst>
          </p:cNvPr>
          <p:cNvSpPr/>
          <p:nvPr/>
        </p:nvSpPr>
        <p:spPr>
          <a:xfrm>
            <a:off x="4026248" y="3081659"/>
            <a:ext cx="998806" cy="562708"/>
          </a:xfrm>
          <a:prstGeom prst="rect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</a:rPr>
              <a:t>Policy</a:t>
            </a:r>
          </a:p>
          <a:p>
            <a:pPr algn="ctr"/>
            <a:r>
              <a:rPr lang="en-US" sz="1100" dirty="0">
                <a:solidFill>
                  <a:schemeClr val="tx1"/>
                </a:solidFill>
              </a:rPr>
              <a:t>management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720498E-C9B6-7344-B9A2-C6FB56FE993A}"/>
              </a:ext>
            </a:extLst>
          </p:cNvPr>
          <p:cNvSpPr/>
          <p:nvPr/>
        </p:nvSpPr>
        <p:spPr>
          <a:xfrm>
            <a:off x="4026248" y="2373585"/>
            <a:ext cx="998806" cy="562708"/>
          </a:xfrm>
          <a:prstGeom prst="rect">
            <a:avLst/>
          </a:prstGeom>
          <a:solidFill>
            <a:schemeClr val="accent5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Scalable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</a:rPr>
              <a:t>Search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</a:rPr>
              <a:t>Engine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792EEB2-D1A4-5F4F-AA4F-D944FCD4B98F}"/>
              </a:ext>
            </a:extLst>
          </p:cNvPr>
          <p:cNvSpPr/>
          <p:nvPr/>
        </p:nvSpPr>
        <p:spPr>
          <a:xfrm>
            <a:off x="4026248" y="4676176"/>
            <a:ext cx="998806" cy="562708"/>
          </a:xfrm>
          <a:prstGeom prst="rect">
            <a:avLst/>
          </a:prstGeom>
          <a:solidFill>
            <a:schemeClr val="accent5">
              <a:alpha val="51000"/>
            </a:schemeClr>
          </a:solidFill>
          <a:ln>
            <a:solidFill>
              <a:schemeClr val="accent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Data Movers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D0FA382-6536-B843-8C9B-618340668D9A}"/>
              </a:ext>
            </a:extLst>
          </p:cNvPr>
          <p:cNvSpPr/>
          <p:nvPr/>
        </p:nvSpPr>
        <p:spPr>
          <a:xfrm>
            <a:off x="4178648" y="4828576"/>
            <a:ext cx="998806" cy="562708"/>
          </a:xfrm>
          <a:prstGeom prst="rect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Data Movers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E4FEAEC-283B-5C45-A539-37C699FEF374}"/>
              </a:ext>
            </a:extLst>
          </p:cNvPr>
          <p:cNvSpPr/>
          <p:nvPr/>
        </p:nvSpPr>
        <p:spPr>
          <a:xfrm>
            <a:off x="4331048" y="4980976"/>
            <a:ext cx="998806" cy="562708"/>
          </a:xfrm>
          <a:prstGeom prst="rect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Data Movers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70A1DE7-B622-B443-B187-CEE22074C5C8}"/>
              </a:ext>
            </a:extLst>
          </p:cNvPr>
          <p:cNvSpPr/>
          <p:nvPr/>
        </p:nvSpPr>
        <p:spPr>
          <a:xfrm>
            <a:off x="4483448" y="5133376"/>
            <a:ext cx="998806" cy="562708"/>
          </a:xfrm>
          <a:prstGeom prst="rect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Data Movers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9ECE9797-26F6-7F4B-B122-9C2716370939}"/>
              </a:ext>
            </a:extLst>
          </p:cNvPr>
          <p:cNvCxnSpPr>
            <a:cxnSpLocks/>
          </p:cNvCxnSpPr>
          <p:nvPr/>
        </p:nvCxnSpPr>
        <p:spPr>
          <a:xfrm>
            <a:off x="2268638" y="1669325"/>
            <a:ext cx="1713054" cy="0"/>
          </a:xfrm>
          <a:prstGeom prst="straightConnector1">
            <a:avLst/>
          </a:prstGeom>
          <a:ln w="571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2F7763F5-501C-8848-A64D-C278D5A7EBB5}"/>
              </a:ext>
            </a:extLst>
          </p:cNvPr>
          <p:cNvSpPr/>
          <p:nvPr/>
        </p:nvSpPr>
        <p:spPr>
          <a:xfrm>
            <a:off x="3939497" y="4584736"/>
            <a:ext cx="1624818" cy="1223889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E6317A84-D97F-254F-9CF6-D45E77720488}"/>
              </a:ext>
            </a:extLst>
          </p:cNvPr>
          <p:cNvCxnSpPr>
            <a:cxnSpLocks/>
            <a:stCxn id="24" idx="2"/>
          </p:cNvCxnSpPr>
          <p:nvPr/>
        </p:nvCxnSpPr>
        <p:spPr>
          <a:xfrm>
            <a:off x="4525651" y="1972652"/>
            <a:ext cx="4689" cy="410312"/>
          </a:xfrm>
          <a:prstGeom prst="straightConnector1">
            <a:avLst/>
          </a:prstGeom>
          <a:ln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59D8A443-ACA6-464A-A958-7783AD818B09}"/>
              </a:ext>
            </a:extLst>
          </p:cNvPr>
          <p:cNvCxnSpPr/>
          <p:nvPr/>
        </p:nvCxnSpPr>
        <p:spPr>
          <a:xfrm>
            <a:off x="4513927" y="2880022"/>
            <a:ext cx="0" cy="253219"/>
          </a:xfrm>
          <a:prstGeom prst="straightConnector1">
            <a:avLst/>
          </a:prstGeom>
          <a:ln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E7E37435-9E77-1843-A0F4-31C80EE7C8F9}"/>
              </a:ext>
            </a:extLst>
          </p:cNvPr>
          <p:cNvCxnSpPr/>
          <p:nvPr/>
        </p:nvCxnSpPr>
        <p:spPr>
          <a:xfrm>
            <a:off x="4300568" y="4340896"/>
            <a:ext cx="0" cy="253219"/>
          </a:xfrm>
          <a:prstGeom prst="straightConnector1">
            <a:avLst/>
          </a:prstGeom>
          <a:ln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69F5509B-05BF-C94D-A7AA-05CE4E27B298}"/>
              </a:ext>
            </a:extLst>
          </p:cNvPr>
          <p:cNvCxnSpPr/>
          <p:nvPr/>
        </p:nvCxnSpPr>
        <p:spPr>
          <a:xfrm>
            <a:off x="4452968" y="4338551"/>
            <a:ext cx="0" cy="253219"/>
          </a:xfrm>
          <a:prstGeom prst="straightConnector1">
            <a:avLst/>
          </a:prstGeom>
          <a:ln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57DD88FC-6352-8B43-8544-B2A97A4003C2}"/>
              </a:ext>
            </a:extLst>
          </p:cNvPr>
          <p:cNvCxnSpPr/>
          <p:nvPr/>
        </p:nvCxnSpPr>
        <p:spPr>
          <a:xfrm>
            <a:off x="4605368" y="4336206"/>
            <a:ext cx="0" cy="253219"/>
          </a:xfrm>
          <a:prstGeom prst="straightConnector1">
            <a:avLst/>
          </a:prstGeom>
          <a:ln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648F142B-2863-0E44-965F-00EF8B4F0670}"/>
              </a:ext>
            </a:extLst>
          </p:cNvPr>
          <p:cNvCxnSpPr/>
          <p:nvPr/>
        </p:nvCxnSpPr>
        <p:spPr>
          <a:xfrm>
            <a:off x="4757768" y="4333862"/>
            <a:ext cx="0" cy="253219"/>
          </a:xfrm>
          <a:prstGeom prst="straightConnector1">
            <a:avLst/>
          </a:prstGeom>
          <a:ln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18196D0F-EE4B-E646-9CDF-B11B1FE93EFC}"/>
              </a:ext>
            </a:extLst>
          </p:cNvPr>
          <p:cNvSpPr txBox="1"/>
          <p:nvPr/>
        </p:nvSpPr>
        <p:spPr>
          <a:xfrm>
            <a:off x="544930" y="5582815"/>
            <a:ext cx="5405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Tier 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9CB0792-184F-2F4C-A4CA-781C6F49857B}"/>
              </a:ext>
            </a:extLst>
          </p:cNvPr>
          <p:cNvSpPr txBox="1"/>
          <p:nvPr/>
        </p:nvSpPr>
        <p:spPr>
          <a:xfrm>
            <a:off x="544930" y="4630901"/>
            <a:ext cx="5389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Tier 2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CA315A2-3F85-3148-92A8-AE083A0C99BA}"/>
              </a:ext>
            </a:extLst>
          </p:cNvPr>
          <p:cNvSpPr txBox="1"/>
          <p:nvPr/>
        </p:nvSpPr>
        <p:spPr>
          <a:xfrm>
            <a:off x="544930" y="3492457"/>
            <a:ext cx="5389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Tier 1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EF74932-939C-134E-B5B3-DB3E86C33206}"/>
              </a:ext>
            </a:extLst>
          </p:cNvPr>
          <p:cNvSpPr txBox="1"/>
          <p:nvPr/>
        </p:nvSpPr>
        <p:spPr>
          <a:xfrm>
            <a:off x="2461796" y="1314338"/>
            <a:ext cx="865943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/>
              <a:t>Embedded </a:t>
            </a:r>
          </a:p>
          <a:p>
            <a:pPr algn="ctr"/>
            <a:r>
              <a:rPr lang="en-US" sz="1100" dirty="0"/>
              <a:t>Index</a:t>
            </a:r>
          </a:p>
          <a:p>
            <a:pPr algn="ctr"/>
            <a:r>
              <a:rPr lang="en-US" sz="1100" dirty="0"/>
              <a:t>extensions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AFBE818C-C3D4-D049-94E8-892AE75C9446}"/>
              </a:ext>
            </a:extLst>
          </p:cNvPr>
          <p:cNvSpPr txBox="1"/>
          <p:nvPr/>
        </p:nvSpPr>
        <p:spPr>
          <a:xfrm>
            <a:off x="840732" y="936956"/>
            <a:ext cx="1220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/>
              <a:t>Lustre namespace</a:t>
            </a:r>
          </a:p>
        </p:txBody>
      </p:sp>
      <p:sp>
        <p:nvSpPr>
          <p:cNvPr id="79" name="Freeform 78">
            <a:extLst>
              <a:ext uri="{FF2B5EF4-FFF2-40B4-BE49-F238E27FC236}">
                <a16:creationId xmlns:a16="http://schemas.microsoft.com/office/drawing/2014/main" id="{D988B33C-0AF7-944F-811F-FEEA0AC609EB}"/>
              </a:ext>
            </a:extLst>
          </p:cNvPr>
          <p:cNvSpPr/>
          <p:nvPr/>
        </p:nvSpPr>
        <p:spPr>
          <a:xfrm>
            <a:off x="5050844" y="2748723"/>
            <a:ext cx="2025748" cy="555674"/>
          </a:xfrm>
          <a:custGeom>
            <a:avLst/>
            <a:gdLst>
              <a:gd name="connsiteX0" fmla="*/ 2025748 w 2025748"/>
              <a:gd name="connsiteY0" fmla="*/ 555674 h 555674"/>
              <a:gd name="connsiteX1" fmla="*/ 1019908 w 2025748"/>
              <a:gd name="connsiteY1" fmla="*/ 555674 h 555674"/>
              <a:gd name="connsiteX2" fmla="*/ 1019908 w 2025748"/>
              <a:gd name="connsiteY2" fmla="*/ 0 h 555674"/>
              <a:gd name="connsiteX3" fmla="*/ 0 w 2025748"/>
              <a:gd name="connsiteY3" fmla="*/ 0 h 555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5748" h="555674">
                <a:moveTo>
                  <a:pt x="2025748" y="555674"/>
                </a:moveTo>
                <a:lnTo>
                  <a:pt x="1019908" y="555674"/>
                </a:lnTo>
                <a:lnTo>
                  <a:pt x="1019908" y="0"/>
                </a:lnTo>
                <a:lnTo>
                  <a:pt x="0" y="0"/>
                </a:lnTo>
              </a:path>
            </a:pathLst>
          </a:custGeom>
          <a:noFill/>
          <a:ln w="571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 79">
            <a:extLst>
              <a:ext uri="{FF2B5EF4-FFF2-40B4-BE49-F238E27FC236}">
                <a16:creationId xmlns:a16="http://schemas.microsoft.com/office/drawing/2014/main" id="{280F5F6A-ACB4-B34A-B498-6D6F63B3D25E}"/>
              </a:ext>
            </a:extLst>
          </p:cNvPr>
          <p:cNvSpPr/>
          <p:nvPr/>
        </p:nvSpPr>
        <p:spPr>
          <a:xfrm>
            <a:off x="5050845" y="3438040"/>
            <a:ext cx="2018713" cy="0"/>
          </a:xfrm>
          <a:custGeom>
            <a:avLst/>
            <a:gdLst>
              <a:gd name="connsiteX0" fmla="*/ 2018713 w 2018713"/>
              <a:gd name="connsiteY0" fmla="*/ 0 h 0"/>
              <a:gd name="connsiteX1" fmla="*/ 0 w 2018713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18713">
                <a:moveTo>
                  <a:pt x="2018713" y="0"/>
                </a:moveTo>
                <a:lnTo>
                  <a:pt x="0" y="0"/>
                </a:lnTo>
              </a:path>
            </a:pathLst>
          </a:custGeom>
          <a:noFill/>
          <a:ln w="571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EB9D9A2E-F4E3-2142-9D6A-9E9F06DBD943}"/>
              </a:ext>
            </a:extLst>
          </p:cNvPr>
          <p:cNvSpPr txBox="1"/>
          <p:nvPr/>
        </p:nvSpPr>
        <p:spPr>
          <a:xfrm>
            <a:off x="7660811" y="3004891"/>
            <a:ext cx="97815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/>
              <a:t>Administrator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E7E7F417-4889-1644-8410-DC27364BA2A9}"/>
              </a:ext>
            </a:extLst>
          </p:cNvPr>
          <p:cNvSpPr txBox="1"/>
          <p:nvPr/>
        </p:nvSpPr>
        <p:spPr>
          <a:xfrm>
            <a:off x="8028469" y="1581709"/>
            <a:ext cx="44916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/>
              <a:t>User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AAB3239E-6F08-8344-8F5A-7DCC1A755D59}"/>
              </a:ext>
            </a:extLst>
          </p:cNvPr>
          <p:cNvSpPr/>
          <p:nvPr/>
        </p:nvSpPr>
        <p:spPr>
          <a:xfrm>
            <a:off x="4039748" y="3789650"/>
            <a:ext cx="998806" cy="562708"/>
          </a:xfrm>
          <a:prstGeom prst="rect">
            <a:avLst/>
          </a:prstGeom>
          <a:solidFill>
            <a:schemeClr val="accent5"/>
          </a:solidFill>
          <a:ln w="762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</a:rPr>
              <a:t>Tiering Engine</a:t>
            </a:r>
          </a:p>
        </p:txBody>
      </p: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9338A0BF-BED7-E643-A3F9-590DFF0B02D2}"/>
              </a:ext>
            </a:extLst>
          </p:cNvPr>
          <p:cNvCxnSpPr/>
          <p:nvPr/>
        </p:nvCxnSpPr>
        <p:spPr>
          <a:xfrm>
            <a:off x="4527427" y="3588013"/>
            <a:ext cx="0" cy="253219"/>
          </a:xfrm>
          <a:prstGeom prst="straightConnector1">
            <a:avLst/>
          </a:prstGeom>
          <a:ln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Picture 35">
            <a:extLst>
              <a:ext uri="{FF2B5EF4-FFF2-40B4-BE49-F238E27FC236}">
                <a16:creationId xmlns:a16="http://schemas.microsoft.com/office/drawing/2014/main" id="{74124964-01C2-BD42-AF09-CBF927CE80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1251" y="1322375"/>
            <a:ext cx="1601806" cy="1497688"/>
          </a:xfrm>
          <a:prstGeom prst="rect">
            <a:avLst/>
          </a:prstGeom>
        </p:spPr>
      </p:pic>
      <p:sp>
        <p:nvSpPr>
          <p:cNvPr id="98" name="Rectangle 97">
            <a:extLst>
              <a:ext uri="{FF2B5EF4-FFF2-40B4-BE49-F238E27FC236}">
                <a16:creationId xmlns:a16="http://schemas.microsoft.com/office/drawing/2014/main" id="{75BBA9FD-90FC-3C4A-ABDE-3B07C6D72CC4}"/>
              </a:ext>
            </a:extLst>
          </p:cNvPr>
          <p:cNvSpPr/>
          <p:nvPr/>
        </p:nvSpPr>
        <p:spPr>
          <a:xfrm>
            <a:off x="324092" y="1073514"/>
            <a:ext cx="2974694" cy="3478315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DE581980-22C6-C647-BC19-95586DFF0C0F}"/>
              </a:ext>
            </a:extLst>
          </p:cNvPr>
          <p:cNvSpPr txBox="1"/>
          <p:nvPr/>
        </p:nvSpPr>
        <p:spPr>
          <a:xfrm>
            <a:off x="1182856" y="418554"/>
            <a:ext cx="13500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/>
              <a:t>ClusterStor Platform</a:t>
            </a: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FB09AD7C-F1E6-8A49-942C-46B1D10B77C3}"/>
              </a:ext>
            </a:extLst>
          </p:cNvPr>
          <p:cNvSpPr/>
          <p:nvPr/>
        </p:nvSpPr>
        <p:spPr>
          <a:xfrm>
            <a:off x="3449256" y="1075269"/>
            <a:ext cx="2233914" cy="5126010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1D34CE4-0844-1140-A33B-057CEAFCADF2}"/>
              </a:ext>
            </a:extLst>
          </p:cNvPr>
          <p:cNvSpPr txBox="1"/>
          <p:nvPr/>
        </p:nvSpPr>
        <p:spPr>
          <a:xfrm>
            <a:off x="3759416" y="418554"/>
            <a:ext cx="16177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/>
              <a:t>ClusterStor Data Services</a:t>
            </a:r>
          </a:p>
        </p:txBody>
      </p:sp>
      <p:sp>
        <p:nvSpPr>
          <p:cNvPr id="108" name="Freeform 107">
            <a:extLst>
              <a:ext uri="{FF2B5EF4-FFF2-40B4-BE49-F238E27FC236}">
                <a16:creationId xmlns:a16="http://schemas.microsoft.com/office/drawing/2014/main" id="{57536E75-9BA9-F34F-9E17-303EE54FDF2E}"/>
              </a:ext>
            </a:extLst>
          </p:cNvPr>
          <p:cNvSpPr/>
          <p:nvPr/>
        </p:nvSpPr>
        <p:spPr>
          <a:xfrm flipV="1">
            <a:off x="5041195" y="3595606"/>
            <a:ext cx="2025748" cy="389917"/>
          </a:xfrm>
          <a:custGeom>
            <a:avLst/>
            <a:gdLst>
              <a:gd name="connsiteX0" fmla="*/ 2025748 w 2025748"/>
              <a:gd name="connsiteY0" fmla="*/ 555674 h 555674"/>
              <a:gd name="connsiteX1" fmla="*/ 1019908 w 2025748"/>
              <a:gd name="connsiteY1" fmla="*/ 555674 h 555674"/>
              <a:gd name="connsiteX2" fmla="*/ 1019908 w 2025748"/>
              <a:gd name="connsiteY2" fmla="*/ 0 h 555674"/>
              <a:gd name="connsiteX3" fmla="*/ 0 w 2025748"/>
              <a:gd name="connsiteY3" fmla="*/ 0 h 555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5748" h="555674">
                <a:moveTo>
                  <a:pt x="2025748" y="555674"/>
                </a:moveTo>
                <a:lnTo>
                  <a:pt x="1019908" y="555674"/>
                </a:lnTo>
                <a:lnTo>
                  <a:pt x="1019908" y="0"/>
                </a:lnTo>
                <a:lnTo>
                  <a:pt x="0" y="0"/>
                </a:lnTo>
              </a:path>
            </a:pathLst>
          </a:custGeom>
          <a:noFill/>
          <a:ln w="571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C0C7828C-3283-CF42-90D5-7D032D172BA2}"/>
              </a:ext>
            </a:extLst>
          </p:cNvPr>
          <p:cNvSpPr txBox="1"/>
          <p:nvPr/>
        </p:nvSpPr>
        <p:spPr>
          <a:xfrm>
            <a:off x="9756626" y="3922393"/>
            <a:ext cx="7489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/>
              <a:t>Workload</a:t>
            </a:r>
          </a:p>
          <a:p>
            <a:pPr algn="ctr"/>
            <a:r>
              <a:rPr lang="en-US" sz="1100" dirty="0"/>
              <a:t>Manager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6E897BC-9024-FA49-BFAC-F14EE6AD1932}"/>
              </a:ext>
            </a:extLst>
          </p:cNvPr>
          <p:cNvSpPr/>
          <p:nvPr/>
        </p:nvSpPr>
        <p:spPr>
          <a:xfrm>
            <a:off x="4026248" y="1409944"/>
            <a:ext cx="998806" cy="562708"/>
          </a:xfrm>
          <a:prstGeom prst="rect">
            <a:avLst/>
          </a:prstGeom>
          <a:solidFill>
            <a:schemeClr val="accent5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Indexing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4D464738-6C97-2046-B594-CBB485FAAF4E}"/>
              </a:ext>
            </a:extLst>
          </p:cNvPr>
          <p:cNvSpPr/>
          <p:nvPr/>
        </p:nvSpPr>
        <p:spPr>
          <a:xfrm>
            <a:off x="8551334" y="1625600"/>
            <a:ext cx="3581400" cy="463126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/>
              <a:t>ClusterStor Data Services</a:t>
            </a:r>
          </a:p>
          <a:p>
            <a:br>
              <a:rPr lang="en-US" dirty="0"/>
            </a:br>
            <a:r>
              <a:rPr lang="en-US" dirty="0"/>
              <a:t>Software that accompanies the ClusterStor E1000</a:t>
            </a:r>
          </a:p>
          <a:p>
            <a:endParaRPr lang="en-US" dirty="0"/>
          </a:p>
          <a:p>
            <a:r>
              <a:rPr lang="en-US" dirty="0"/>
              <a:t>Provide automation for optimizing system performance</a:t>
            </a:r>
          </a:p>
          <a:p>
            <a:endParaRPr lang="en-US" dirty="0"/>
          </a:p>
          <a:p>
            <a:r>
              <a:rPr lang="en-US" dirty="0"/>
              <a:t>Provides services for automating data movement and management </a:t>
            </a:r>
          </a:p>
          <a:p>
            <a:endParaRPr lang="en-US" dirty="0"/>
          </a:p>
          <a:p>
            <a:r>
              <a:rPr lang="en-US" dirty="0"/>
              <a:t>Supplements Lustre with a semi-integrated tool set</a:t>
            </a:r>
            <a:endParaRPr lang="en-US" sz="1200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3CA74F4-E4A6-5346-8165-85DC0FE41D7E}"/>
              </a:ext>
            </a:extLst>
          </p:cNvPr>
          <p:cNvSpPr txBox="1"/>
          <p:nvPr/>
        </p:nvSpPr>
        <p:spPr>
          <a:xfrm>
            <a:off x="481508" y="2473496"/>
            <a:ext cx="7910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Metadata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A580B5-F4ED-8142-AA3B-33B5B61DCD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Clusterstor</a:t>
            </a:r>
            <a:r>
              <a:rPr lang="en-US" dirty="0"/>
              <a:t> data services for E1000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6EC2B0-BDB5-654A-B158-9218BBE96237}"/>
              </a:ext>
            </a:extLst>
          </p:cNvPr>
          <p:cNvSpPr txBox="1"/>
          <p:nvPr/>
        </p:nvSpPr>
        <p:spPr>
          <a:xfrm>
            <a:off x="6682154" y="5197102"/>
            <a:ext cx="1856598" cy="440890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l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Workload manager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21C23BA4-EDF1-9242-AF68-FB7915AA80EB}"/>
              </a:ext>
            </a:extLst>
          </p:cNvPr>
          <p:cNvSpPr txBox="1"/>
          <p:nvPr/>
        </p:nvSpPr>
        <p:spPr>
          <a:xfrm>
            <a:off x="6876757" y="3759857"/>
            <a:ext cx="1412566" cy="440890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l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Administrator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A8E0C693-23EB-0840-A9EF-CF07684875AC}"/>
              </a:ext>
            </a:extLst>
          </p:cNvPr>
          <p:cNvSpPr txBox="1"/>
          <p:nvPr/>
        </p:nvSpPr>
        <p:spPr>
          <a:xfrm>
            <a:off x="6663397" y="1942781"/>
            <a:ext cx="2077813" cy="440890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l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Researcher/Scientist</a:t>
            </a:r>
          </a:p>
        </p:txBody>
      </p:sp>
      <p:pic>
        <p:nvPicPr>
          <p:cNvPr id="69" name="Picture 68">
            <a:extLst>
              <a:ext uri="{FF2B5EF4-FFF2-40B4-BE49-F238E27FC236}">
                <a16:creationId xmlns:a16="http://schemas.microsoft.com/office/drawing/2014/main" id="{F4EBAD14-9D63-514D-A88C-E1D75C9EC70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4882" y="2538312"/>
            <a:ext cx="1146829" cy="1279637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B06EECA6-01FF-1247-9C41-5B967BC0105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9626" y="1126773"/>
            <a:ext cx="925585" cy="703395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BE7C38B2-FD3B-F34D-A0ED-ED8BC3653AB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4523" y="4406680"/>
            <a:ext cx="762000" cy="762000"/>
          </a:xfrm>
          <a:prstGeom prst="rect">
            <a:avLst/>
          </a:prstGeom>
        </p:spPr>
      </p:pic>
      <p:sp>
        <p:nvSpPr>
          <p:cNvPr id="72" name="Freeform 71">
            <a:extLst>
              <a:ext uri="{FF2B5EF4-FFF2-40B4-BE49-F238E27FC236}">
                <a16:creationId xmlns:a16="http://schemas.microsoft.com/office/drawing/2014/main" id="{A888CE73-2884-8048-8E49-84B643FFDA39}"/>
              </a:ext>
            </a:extLst>
          </p:cNvPr>
          <p:cNvSpPr/>
          <p:nvPr/>
        </p:nvSpPr>
        <p:spPr>
          <a:xfrm>
            <a:off x="5076634" y="4237558"/>
            <a:ext cx="2025748" cy="555674"/>
          </a:xfrm>
          <a:custGeom>
            <a:avLst/>
            <a:gdLst>
              <a:gd name="connsiteX0" fmla="*/ 2025748 w 2025748"/>
              <a:gd name="connsiteY0" fmla="*/ 555674 h 555674"/>
              <a:gd name="connsiteX1" fmla="*/ 1019908 w 2025748"/>
              <a:gd name="connsiteY1" fmla="*/ 555674 h 555674"/>
              <a:gd name="connsiteX2" fmla="*/ 1019908 w 2025748"/>
              <a:gd name="connsiteY2" fmla="*/ 0 h 555674"/>
              <a:gd name="connsiteX3" fmla="*/ 0 w 2025748"/>
              <a:gd name="connsiteY3" fmla="*/ 0 h 555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5748" h="555674">
                <a:moveTo>
                  <a:pt x="2025748" y="555674"/>
                </a:moveTo>
                <a:lnTo>
                  <a:pt x="1019908" y="555674"/>
                </a:lnTo>
                <a:lnTo>
                  <a:pt x="1019908" y="0"/>
                </a:lnTo>
                <a:lnTo>
                  <a:pt x="0" y="0"/>
                </a:lnTo>
              </a:path>
            </a:pathLst>
          </a:custGeom>
          <a:noFill/>
          <a:ln w="571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3" name="Picture 72">
            <a:extLst>
              <a:ext uri="{FF2B5EF4-FFF2-40B4-BE49-F238E27FC236}">
                <a16:creationId xmlns:a16="http://schemas.microsoft.com/office/drawing/2014/main" id="{8A9BE964-90C5-6B4B-ADEE-C70B76E4954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9155" y="5400649"/>
            <a:ext cx="414316" cy="547636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89AABD69-F138-C44A-BF01-251606C8BDD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9155" y="3035819"/>
            <a:ext cx="414316" cy="547636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DEFD7D19-08F2-7C40-B61C-394C2715519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duotone>
              <a:prstClr val="black"/>
              <a:srgbClr val="00B0F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9155" y="3851746"/>
            <a:ext cx="414316" cy="547636"/>
          </a:xfrm>
          <a:prstGeom prst="rect">
            <a:avLst/>
          </a:prstGeom>
        </p:spPr>
      </p:pic>
      <p:sp>
        <p:nvSpPr>
          <p:cNvPr id="87" name="TextBox 86">
            <a:extLst>
              <a:ext uri="{FF2B5EF4-FFF2-40B4-BE49-F238E27FC236}">
                <a16:creationId xmlns:a16="http://schemas.microsoft.com/office/drawing/2014/main" id="{5FBE4545-ED6F-0141-BC19-36AC9DF258D6}"/>
              </a:ext>
            </a:extLst>
          </p:cNvPr>
          <p:cNvSpPr txBox="1"/>
          <p:nvPr/>
        </p:nvSpPr>
        <p:spPr>
          <a:xfrm>
            <a:off x="932327" y="3028949"/>
            <a:ext cx="652743" cy="690189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ctr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Flash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Pool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F34684ED-98A1-C442-9E72-BFFEB085DBF9}"/>
              </a:ext>
            </a:extLst>
          </p:cNvPr>
          <p:cNvSpPr txBox="1"/>
          <p:nvPr/>
        </p:nvSpPr>
        <p:spPr>
          <a:xfrm>
            <a:off x="969997" y="3744057"/>
            <a:ext cx="577402" cy="690189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ctr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Disk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Pool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F7DA2749-B7F3-3E48-985D-6BA46E85AA74}"/>
              </a:ext>
            </a:extLst>
          </p:cNvPr>
          <p:cNvSpPr txBox="1"/>
          <p:nvPr/>
        </p:nvSpPr>
        <p:spPr>
          <a:xfrm>
            <a:off x="994844" y="5380395"/>
            <a:ext cx="527709" cy="440890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ctr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FS2</a:t>
            </a:r>
          </a:p>
        </p:txBody>
      </p:sp>
      <p:sp>
        <p:nvSpPr>
          <p:cNvPr id="103" name="Freeform 102">
            <a:extLst>
              <a:ext uri="{FF2B5EF4-FFF2-40B4-BE49-F238E27FC236}">
                <a16:creationId xmlns:a16="http://schemas.microsoft.com/office/drawing/2014/main" id="{6E4BCEAA-0F81-CD45-868D-A51120F49C95}"/>
              </a:ext>
            </a:extLst>
          </p:cNvPr>
          <p:cNvSpPr/>
          <p:nvPr/>
        </p:nvSpPr>
        <p:spPr>
          <a:xfrm flipV="1">
            <a:off x="5048496" y="1986726"/>
            <a:ext cx="2025748" cy="555674"/>
          </a:xfrm>
          <a:custGeom>
            <a:avLst/>
            <a:gdLst>
              <a:gd name="connsiteX0" fmla="*/ 2025748 w 2025748"/>
              <a:gd name="connsiteY0" fmla="*/ 555674 h 555674"/>
              <a:gd name="connsiteX1" fmla="*/ 1019908 w 2025748"/>
              <a:gd name="connsiteY1" fmla="*/ 555674 h 555674"/>
              <a:gd name="connsiteX2" fmla="*/ 1019908 w 2025748"/>
              <a:gd name="connsiteY2" fmla="*/ 0 h 555674"/>
              <a:gd name="connsiteX3" fmla="*/ 0 w 2025748"/>
              <a:gd name="connsiteY3" fmla="*/ 0 h 555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5748" h="555674">
                <a:moveTo>
                  <a:pt x="2025748" y="555674"/>
                </a:moveTo>
                <a:lnTo>
                  <a:pt x="1019908" y="555674"/>
                </a:lnTo>
                <a:lnTo>
                  <a:pt x="1019908" y="0"/>
                </a:lnTo>
                <a:lnTo>
                  <a:pt x="0" y="0"/>
                </a:lnTo>
              </a:path>
            </a:pathLst>
          </a:custGeom>
          <a:noFill/>
          <a:ln w="571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846799C-707C-DB44-9D9F-2F614717DD07}"/>
              </a:ext>
            </a:extLst>
          </p:cNvPr>
          <p:cNvSpPr txBox="1"/>
          <p:nvPr/>
        </p:nvSpPr>
        <p:spPr>
          <a:xfrm>
            <a:off x="4309535" y="846667"/>
            <a:ext cx="559769" cy="440890"/>
          </a:xfrm>
          <a:prstGeom prst="rect">
            <a:avLst/>
          </a:prstGeom>
          <a:solidFill>
            <a:schemeClr val="tx1"/>
          </a:solidFill>
          <a:ln w="57150">
            <a:solidFill>
              <a:schemeClr val="accent2"/>
            </a:solidFill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l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CDS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33B1EA48-2B77-E140-A067-CDDCD19D1232}"/>
              </a:ext>
            </a:extLst>
          </p:cNvPr>
          <p:cNvSpPr txBox="1"/>
          <p:nvPr/>
        </p:nvSpPr>
        <p:spPr>
          <a:xfrm>
            <a:off x="1490137" y="880534"/>
            <a:ext cx="756938" cy="440890"/>
          </a:xfrm>
          <a:prstGeom prst="rect">
            <a:avLst/>
          </a:prstGeom>
          <a:solidFill>
            <a:schemeClr val="tx1"/>
          </a:solidFill>
          <a:ln w="57150">
            <a:solidFill>
              <a:schemeClr val="accent2"/>
            </a:solidFill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l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Lustre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9939383F-0959-0443-91C6-316C6A153FE2}"/>
              </a:ext>
            </a:extLst>
          </p:cNvPr>
          <p:cNvSpPr/>
          <p:nvPr/>
        </p:nvSpPr>
        <p:spPr>
          <a:xfrm>
            <a:off x="321845" y="4908176"/>
            <a:ext cx="2974694" cy="1288681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05E0897-66DF-974D-BAF7-DCAECC1BADA4}"/>
              </a:ext>
            </a:extLst>
          </p:cNvPr>
          <p:cNvSpPr txBox="1"/>
          <p:nvPr/>
        </p:nvSpPr>
        <p:spPr>
          <a:xfrm>
            <a:off x="1494614" y="4724160"/>
            <a:ext cx="756938" cy="440890"/>
          </a:xfrm>
          <a:prstGeom prst="rect">
            <a:avLst/>
          </a:prstGeom>
          <a:solidFill>
            <a:schemeClr val="tx1"/>
          </a:solidFill>
          <a:ln w="57150">
            <a:solidFill>
              <a:schemeClr val="accent2"/>
            </a:solidFill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l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Lustre</a:t>
            </a:r>
          </a:p>
        </p:txBody>
      </p:sp>
      <p:sp>
        <p:nvSpPr>
          <p:cNvPr id="60" name="Freeform 59">
            <a:extLst>
              <a:ext uri="{FF2B5EF4-FFF2-40B4-BE49-F238E27FC236}">
                <a16:creationId xmlns:a16="http://schemas.microsoft.com/office/drawing/2014/main" id="{41E9DAAA-2AAE-F24F-B8E9-CB0EE449415E}"/>
              </a:ext>
            </a:extLst>
          </p:cNvPr>
          <p:cNvSpPr/>
          <p:nvPr/>
        </p:nvSpPr>
        <p:spPr>
          <a:xfrm>
            <a:off x="2093842" y="4134971"/>
            <a:ext cx="1769858" cy="948197"/>
          </a:xfrm>
          <a:custGeom>
            <a:avLst/>
            <a:gdLst>
              <a:gd name="connsiteX0" fmla="*/ 1448973 w 1448973"/>
              <a:gd name="connsiteY0" fmla="*/ 626012 h 626012"/>
              <a:gd name="connsiteX1" fmla="*/ 1195754 w 1448973"/>
              <a:gd name="connsiteY1" fmla="*/ 626012 h 626012"/>
              <a:gd name="connsiteX2" fmla="*/ 1195754 w 1448973"/>
              <a:gd name="connsiteY2" fmla="*/ 0 h 626012"/>
              <a:gd name="connsiteX3" fmla="*/ 0 w 1448973"/>
              <a:gd name="connsiteY3" fmla="*/ 0 h 626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973" h="626012">
                <a:moveTo>
                  <a:pt x="1448973" y="626012"/>
                </a:moveTo>
                <a:lnTo>
                  <a:pt x="1195754" y="626012"/>
                </a:lnTo>
                <a:lnTo>
                  <a:pt x="1195754" y="0"/>
                </a:lnTo>
                <a:lnTo>
                  <a:pt x="0" y="0"/>
                </a:lnTo>
              </a:path>
            </a:pathLst>
          </a:custGeom>
          <a:noFill/>
          <a:ln w="57150">
            <a:solidFill>
              <a:schemeClr val="bg1"/>
            </a:solidFill>
            <a:headEnd type="triangl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>
            <a:extLst>
              <a:ext uri="{FF2B5EF4-FFF2-40B4-BE49-F238E27FC236}">
                <a16:creationId xmlns:a16="http://schemas.microsoft.com/office/drawing/2014/main" id="{4EF56B14-7A23-E245-9332-1B5F16EA2F26}"/>
              </a:ext>
            </a:extLst>
          </p:cNvPr>
          <p:cNvSpPr/>
          <p:nvPr/>
        </p:nvSpPr>
        <p:spPr>
          <a:xfrm>
            <a:off x="2096086" y="3334871"/>
            <a:ext cx="1769858" cy="1562277"/>
          </a:xfrm>
          <a:custGeom>
            <a:avLst/>
            <a:gdLst>
              <a:gd name="connsiteX0" fmla="*/ 1448973 w 1448973"/>
              <a:gd name="connsiteY0" fmla="*/ 626012 h 626012"/>
              <a:gd name="connsiteX1" fmla="*/ 1195754 w 1448973"/>
              <a:gd name="connsiteY1" fmla="*/ 626012 h 626012"/>
              <a:gd name="connsiteX2" fmla="*/ 1195754 w 1448973"/>
              <a:gd name="connsiteY2" fmla="*/ 0 h 626012"/>
              <a:gd name="connsiteX3" fmla="*/ 0 w 1448973"/>
              <a:gd name="connsiteY3" fmla="*/ 0 h 626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973" h="626012">
                <a:moveTo>
                  <a:pt x="1448973" y="626012"/>
                </a:moveTo>
                <a:lnTo>
                  <a:pt x="1195754" y="626012"/>
                </a:lnTo>
                <a:lnTo>
                  <a:pt x="1195754" y="0"/>
                </a:lnTo>
                <a:lnTo>
                  <a:pt x="0" y="0"/>
                </a:lnTo>
              </a:path>
            </a:pathLst>
          </a:custGeom>
          <a:noFill/>
          <a:ln w="57150">
            <a:solidFill>
              <a:schemeClr val="bg1"/>
            </a:solidFill>
            <a:headEnd type="triangl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Freeform 103">
            <a:extLst>
              <a:ext uri="{FF2B5EF4-FFF2-40B4-BE49-F238E27FC236}">
                <a16:creationId xmlns:a16="http://schemas.microsoft.com/office/drawing/2014/main" id="{B9377350-30A7-CF4A-B42A-E5AD0A5D9E5F}"/>
              </a:ext>
            </a:extLst>
          </p:cNvPr>
          <p:cNvSpPr/>
          <p:nvPr/>
        </p:nvSpPr>
        <p:spPr>
          <a:xfrm flipV="1">
            <a:off x="2093743" y="5267595"/>
            <a:ext cx="1769858" cy="427234"/>
          </a:xfrm>
          <a:custGeom>
            <a:avLst/>
            <a:gdLst>
              <a:gd name="connsiteX0" fmla="*/ 1448973 w 1448973"/>
              <a:gd name="connsiteY0" fmla="*/ 626012 h 626012"/>
              <a:gd name="connsiteX1" fmla="*/ 1195754 w 1448973"/>
              <a:gd name="connsiteY1" fmla="*/ 626012 h 626012"/>
              <a:gd name="connsiteX2" fmla="*/ 1195754 w 1448973"/>
              <a:gd name="connsiteY2" fmla="*/ 0 h 626012"/>
              <a:gd name="connsiteX3" fmla="*/ 0 w 1448973"/>
              <a:gd name="connsiteY3" fmla="*/ 0 h 626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973" h="626012">
                <a:moveTo>
                  <a:pt x="1448973" y="626012"/>
                </a:moveTo>
                <a:lnTo>
                  <a:pt x="1195754" y="626012"/>
                </a:lnTo>
                <a:lnTo>
                  <a:pt x="1195754" y="0"/>
                </a:lnTo>
                <a:lnTo>
                  <a:pt x="0" y="0"/>
                </a:lnTo>
              </a:path>
            </a:pathLst>
          </a:custGeom>
          <a:noFill/>
          <a:ln w="57150">
            <a:solidFill>
              <a:schemeClr val="bg1"/>
            </a:solidFill>
            <a:headEnd type="triangl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FEEDA1A2-6B22-9143-974A-06EEAAB7835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496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5891">
        <p:fade/>
      </p:transition>
    </mc:Choice>
    <mc:Fallback xmlns="">
      <p:transition spd="med" advTm="3589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D34E6EA0-41BA-8740-B660-AC25BF192C42}"/>
              </a:ext>
            </a:extLst>
          </p:cNvPr>
          <p:cNvSpPr/>
          <p:nvPr/>
        </p:nvSpPr>
        <p:spPr>
          <a:xfrm>
            <a:off x="4026248" y="3081659"/>
            <a:ext cx="998806" cy="562708"/>
          </a:xfrm>
          <a:prstGeom prst="rect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</a:rPr>
              <a:t>Policy</a:t>
            </a:r>
          </a:p>
          <a:p>
            <a:pPr algn="ctr"/>
            <a:r>
              <a:rPr lang="en-US" sz="1100" dirty="0">
                <a:solidFill>
                  <a:schemeClr val="tx1"/>
                </a:solidFill>
              </a:rPr>
              <a:t>management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720498E-C9B6-7344-B9A2-C6FB56FE993A}"/>
              </a:ext>
            </a:extLst>
          </p:cNvPr>
          <p:cNvSpPr/>
          <p:nvPr/>
        </p:nvSpPr>
        <p:spPr>
          <a:xfrm>
            <a:off x="4026248" y="2373585"/>
            <a:ext cx="998806" cy="562708"/>
          </a:xfrm>
          <a:prstGeom prst="rect">
            <a:avLst/>
          </a:prstGeom>
          <a:solidFill>
            <a:schemeClr val="accent5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Scalable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</a:rPr>
              <a:t>Search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</a:rPr>
              <a:t>Engine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792EEB2-D1A4-5F4F-AA4F-D944FCD4B98F}"/>
              </a:ext>
            </a:extLst>
          </p:cNvPr>
          <p:cNvSpPr/>
          <p:nvPr/>
        </p:nvSpPr>
        <p:spPr>
          <a:xfrm>
            <a:off x="4026248" y="4676176"/>
            <a:ext cx="998806" cy="562708"/>
          </a:xfrm>
          <a:prstGeom prst="rect">
            <a:avLst/>
          </a:prstGeom>
          <a:solidFill>
            <a:schemeClr val="accent5">
              <a:alpha val="51000"/>
            </a:schemeClr>
          </a:solidFill>
          <a:ln>
            <a:solidFill>
              <a:schemeClr val="accent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Data Movers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D0FA382-6536-B843-8C9B-618340668D9A}"/>
              </a:ext>
            </a:extLst>
          </p:cNvPr>
          <p:cNvSpPr/>
          <p:nvPr/>
        </p:nvSpPr>
        <p:spPr>
          <a:xfrm>
            <a:off x="4178648" y="4828576"/>
            <a:ext cx="998806" cy="562708"/>
          </a:xfrm>
          <a:prstGeom prst="rect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Data Movers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E4FEAEC-283B-5C45-A539-37C699FEF374}"/>
              </a:ext>
            </a:extLst>
          </p:cNvPr>
          <p:cNvSpPr/>
          <p:nvPr/>
        </p:nvSpPr>
        <p:spPr>
          <a:xfrm>
            <a:off x="4331048" y="4980976"/>
            <a:ext cx="998806" cy="562708"/>
          </a:xfrm>
          <a:prstGeom prst="rect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Data Movers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70A1DE7-B622-B443-B187-CEE22074C5C8}"/>
              </a:ext>
            </a:extLst>
          </p:cNvPr>
          <p:cNvSpPr/>
          <p:nvPr/>
        </p:nvSpPr>
        <p:spPr>
          <a:xfrm>
            <a:off x="4483448" y="5133376"/>
            <a:ext cx="998806" cy="562708"/>
          </a:xfrm>
          <a:prstGeom prst="rect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Data Movers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9ECE9797-26F6-7F4B-B122-9C2716370939}"/>
              </a:ext>
            </a:extLst>
          </p:cNvPr>
          <p:cNvCxnSpPr>
            <a:cxnSpLocks/>
          </p:cNvCxnSpPr>
          <p:nvPr/>
        </p:nvCxnSpPr>
        <p:spPr>
          <a:xfrm>
            <a:off x="2268638" y="1669325"/>
            <a:ext cx="1713054" cy="0"/>
          </a:xfrm>
          <a:prstGeom prst="straightConnector1">
            <a:avLst/>
          </a:prstGeom>
          <a:ln w="571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2F7763F5-501C-8848-A64D-C278D5A7EBB5}"/>
              </a:ext>
            </a:extLst>
          </p:cNvPr>
          <p:cNvSpPr/>
          <p:nvPr/>
        </p:nvSpPr>
        <p:spPr>
          <a:xfrm>
            <a:off x="3939497" y="4584736"/>
            <a:ext cx="1624818" cy="1223889"/>
          </a:xfrm>
          <a:prstGeom prst="rect">
            <a:avLst/>
          </a:prstGeom>
          <a:noFill/>
          <a:ln w="762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E6317A84-D97F-254F-9CF6-D45E77720488}"/>
              </a:ext>
            </a:extLst>
          </p:cNvPr>
          <p:cNvCxnSpPr>
            <a:cxnSpLocks/>
            <a:stCxn id="24" idx="2"/>
          </p:cNvCxnSpPr>
          <p:nvPr/>
        </p:nvCxnSpPr>
        <p:spPr>
          <a:xfrm>
            <a:off x="4525651" y="1972652"/>
            <a:ext cx="4689" cy="410312"/>
          </a:xfrm>
          <a:prstGeom prst="straightConnector1">
            <a:avLst/>
          </a:prstGeom>
          <a:ln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59D8A443-ACA6-464A-A958-7783AD818B09}"/>
              </a:ext>
            </a:extLst>
          </p:cNvPr>
          <p:cNvCxnSpPr/>
          <p:nvPr/>
        </p:nvCxnSpPr>
        <p:spPr>
          <a:xfrm>
            <a:off x="4513927" y="2880022"/>
            <a:ext cx="0" cy="253219"/>
          </a:xfrm>
          <a:prstGeom prst="straightConnector1">
            <a:avLst/>
          </a:prstGeom>
          <a:ln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E7E37435-9E77-1843-A0F4-31C80EE7C8F9}"/>
              </a:ext>
            </a:extLst>
          </p:cNvPr>
          <p:cNvCxnSpPr/>
          <p:nvPr/>
        </p:nvCxnSpPr>
        <p:spPr>
          <a:xfrm>
            <a:off x="4300568" y="4340896"/>
            <a:ext cx="0" cy="253219"/>
          </a:xfrm>
          <a:prstGeom prst="straightConnector1">
            <a:avLst/>
          </a:prstGeom>
          <a:ln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69F5509B-05BF-C94D-A7AA-05CE4E27B298}"/>
              </a:ext>
            </a:extLst>
          </p:cNvPr>
          <p:cNvCxnSpPr/>
          <p:nvPr/>
        </p:nvCxnSpPr>
        <p:spPr>
          <a:xfrm>
            <a:off x="4452968" y="4338551"/>
            <a:ext cx="0" cy="253219"/>
          </a:xfrm>
          <a:prstGeom prst="straightConnector1">
            <a:avLst/>
          </a:prstGeom>
          <a:ln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57DD88FC-6352-8B43-8544-B2A97A4003C2}"/>
              </a:ext>
            </a:extLst>
          </p:cNvPr>
          <p:cNvCxnSpPr/>
          <p:nvPr/>
        </p:nvCxnSpPr>
        <p:spPr>
          <a:xfrm>
            <a:off x="4605368" y="4336206"/>
            <a:ext cx="0" cy="253219"/>
          </a:xfrm>
          <a:prstGeom prst="straightConnector1">
            <a:avLst/>
          </a:prstGeom>
          <a:ln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648F142B-2863-0E44-965F-00EF8B4F0670}"/>
              </a:ext>
            </a:extLst>
          </p:cNvPr>
          <p:cNvCxnSpPr/>
          <p:nvPr/>
        </p:nvCxnSpPr>
        <p:spPr>
          <a:xfrm>
            <a:off x="4757768" y="4333862"/>
            <a:ext cx="0" cy="253219"/>
          </a:xfrm>
          <a:prstGeom prst="straightConnector1">
            <a:avLst/>
          </a:prstGeom>
          <a:ln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18196D0F-EE4B-E646-9CDF-B11B1FE93EFC}"/>
              </a:ext>
            </a:extLst>
          </p:cNvPr>
          <p:cNvSpPr txBox="1"/>
          <p:nvPr/>
        </p:nvSpPr>
        <p:spPr>
          <a:xfrm>
            <a:off x="544930" y="5582815"/>
            <a:ext cx="5405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Tier 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9CB0792-184F-2F4C-A4CA-781C6F49857B}"/>
              </a:ext>
            </a:extLst>
          </p:cNvPr>
          <p:cNvSpPr txBox="1"/>
          <p:nvPr/>
        </p:nvSpPr>
        <p:spPr>
          <a:xfrm>
            <a:off x="544930" y="4630901"/>
            <a:ext cx="5389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Tier 2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CA315A2-3F85-3148-92A8-AE083A0C99BA}"/>
              </a:ext>
            </a:extLst>
          </p:cNvPr>
          <p:cNvSpPr txBox="1"/>
          <p:nvPr/>
        </p:nvSpPr>
        <p:spPr>
          <a:xfrm>
            <a:off x="544930" y="3492457"/>
            <a:ext cx="5389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Tier 1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EF74932-939C-134E-B5B3-DB3E86C33206}"/>
              </a:ext>
            </a:extLst>
          </p:cNvPr>
          <p:cNvSpPr txBox="1"/>
          <p:nvPr/>
        </p:nvSpPr>
        <p:spPr>
          <a:xfrm>
            <a:off x="2461796" y="1314338"/>
            <a:ext cx="865943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/>
              <a:t>Embedded </a:t>
            </a:r>
          </a:p>
          <a:p>
            <a:pPr algn="ctr"/>
            <a:r>
              <a:rPr lang="en-US" sz="1100" dirty="0"/>
              <a:t>Index</a:t>
            </a:r>
          </a:p>
          <a:p>
            <a:pPr algn="ctr"/>
            <a:r>
              <a:rPr lang="en-US" sz="1100" dirty="0"/>
              <a:t>extensions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AFBE818C-C3D4-D049-94E8-892AE75C9446}"/>
              </a:ext>
            </a:extLst>
          </p:cNvPr>
          <p:cNvSpPr txBox="1"/>
          <p:nvPr/>
        </p:nvSpPr>
        <p:spPr>
          <a:xfrm>
            <a:off x="840732" y="936956"/>
            <a:ext cx="1220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/>
              <a:t>Lustre namespace</a:t>
            </a:r>
          </a:p>
        </p:txBody>
      </p:sp>
      <p:sp>
        <p:nvSpPr>
          <p:cNvPr id="79" name="Freeform 78">
            <a:extLst>
              <a:ext uri="{FF2B5EF4-FFF2-40B4-BE49-F238E27FC236}">
                <a16:creationId xmlns:a16="http://schemas.microsoft.com/office/drawing/2014/main" id="{D988B33C-0AF7-944F-811F-FEEA0AC609EB}"/>
              </a:ext>
            </a:extLst>
          </p:cNvPr>
          <p:cNvSpPr/>
          <p:nvPr/>
        </p:nvSpPr>
        <p:spPr>
          <a:xfrm>
            <a:off x="5050844" y="2748723"/>
            <a:ext cx="2025748" cy="555674"/>
          </a:xfrm>
          <a:custGeom>
            <a:avLst/>
            <a:gdLst>
              <a:gd name="connsiteX0" fmla="*/ 2025748 w 2025748"/>
              <a:gd name="connsiteY0" fmla="*/ 555674 h 555674"/>
              <a:gd name="connsiteX1" fmla="*/ 1019908 w 2025748"/>
              <a:gd name="connsiteY1" fmla="*/ 555674 h 555674"/>
              <a:gd name="connsiteX2" fmla="*/ 1019908 w 2025748"/>
              <a:gd name="connsiteY2" fmla="*/ 0 h 555674"/>
              <a:gd name="connsiteX3" fmla="*/ 0 w 2025748"/>
              <a:gd name="connsiteY3" fmla="*/ 0 h 555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5748" h="555674">
                <a:moveTo>
                  <a:pt x="2025748" y="555674"/>
                </a:moveTo>
                <a:lnTo>
                  <a:pt x="1019908" y="555674"/>
                </a:lnTo>
                <a:lnTo>
                  <a:pt x="1019908" y="0"/>
                </a:lnTo>
                <a:lnTo>
                  <a:pt x="0" y="0"/>
                </a:lnTo>
              </a:path>
            </a:pathLst>
          </a:custGeom>
          <a:noFill/>
          <a:ln w="571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 79">
            <a:extLst>
              <a:ext uri="{FF2B5EF4-FFF2-40B4-BE49-F238E27FC236}">
                <a16:creationId xmlns:a16="http://schemas.microsoft.com/office/drawing/2014/main" id="{280F5F6A-ACB4-B34A-B498-6D6F63B3D25E}"/>
              </a:ext>
            </a:extLst>
          </p:cNvPr>
          <p:cNvSpPr/>
          <p:nvPr/>
        </p:nvSpPr>
        <p:spPr>
          <a:xfrm>
            <a:off x="5050845" y="3438040"/>
            <a:ext cx="2018713" cy="0"/>
          </a:xfrm>
          <a:custGeom>
            <a:avLst/>
            <a:gdLst>
              <a:gd name="connsiteX0" fmla="*/ 2018713 w 2018713"/>
              <a:gd name="connsiteY0" fmla="*/ 0 h 0"/>
              <a:gd name="connsiteX1" fmla="*/ 0 w 2018713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18713">
                <a:moveTo>
                  <a:pt x="2018713" y="0"/>
                </a:moveTo>
                <a:lnTo>
                  <a:pt x="0" y="0"/>
                </a:lnTo>
              </a:path>
            </a:pathLst>
          </a:custGeom>
          <a:noFill/>
          <a:ln w="571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EB9D9A2E-F4E3-2142-9D6A-9E9F06DBD943}"/>
              </a:ext>
            </a:extLst>
          </p:cNvPr>
          <p:cNvSpPr txBox="1"/>
          <p:nvPr/>
        </p:nvSpPr>
        <p:spPr>
          <a:xfrm>
            <a:off x="7660811" y="3004891"/>
            <a:ext cx="97815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/>
              <a:t>Administrator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E7E7F417-4889-1644-8410-DC27364BA2A9}"/>
              </a:ext>
            </a:extLst>
          </p:cNvPr>
          <p:cNvSpPr txBox="1"/>
          <p:nvPr/>
        </p:nvSpPr>
        <p:spPr>
          <a:xfrm>
            <a:off x="8028469" y="1581709"/>
            <a:ext cx="44916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/>
              <a:t>User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AAB3239E-6F08-8344-8F5A-7DCC1A755D59}"/>
              </a:ext>
            </a:extLst>
          </p:cNvPr>
          <p:cNvSpPr/>
          <p:nvPr/>
        </p:nvSpPr>
        <p:spPr>
          <a:xfrm>
            <a:off x="4039748" y="3789650"/>
            <a:ext cx="998806" cy="562708"/>
          </a:xfrm>
          <a:prstGeom prst="rect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</a:rPr>
              <a:t>Tiering Engine</a:t>
            </a:r>
          </a:p>
        </p:txBody>
      </p: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9338A0BF-BED7-E643-A3F9-590DFF0B02D2}"/>
              </a:ext>
            </a:extLst>
          </p:cNvPr>
          <p:cNvCxnSpPr/>
          <p:nvPr/>
        </p:nvCxnSpPr>
        <p:spPr>
          <a:xfrm>
            <a:off x="4527427" y="3588013"/>
            <a:ext cx="0" cy="253219"/>
          </a:xfrm>
          <a:prstGeom prst="straightConnector1">
            <a:avLst/>
          </a:prstGeom>
          <a:ln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Picture 35">
            <a:extLst>
              <a:ext uri="{FF2B5EF4-FFF2-40B4-BE49-F238E27FC236}">
                <a16:creationId xmlns:a16="http://schemas.microsoft.com/office/drawing/2014/main" id="{74124964-01C2-BD42-AF09-CBF927CE80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1251" y="1322375"/>
            <a:ext cx="1601806" cy="1497688"/>
          </a:xfrm>
          <a:prstGeom prst="rect">
            <a:avLst/>
          </a:prstGeom>
        </p:spPr>
      </p:pic>
      <p:sp>
        <p:nvSpPr>
          <p:cNvPr id="98" name="Rectangle 97">
            <a:extLst>
              <a:ext uri="{FF2B5EF4-FFF2-40B4-BE49-F238E27FC236}">
                <a16:creationId xmlns:a16="http://schemas.microsoft.com/office/drawing/2014/main" id="{75BBA9FD-90FC-3C4A-ABDE-3B07C6D72CC4}"/>
              </a:ext>
            </a:extLst>
          </p:cNvPr>
          <p:cNvSpPr/>
          <p:nvPr/>
        </p:nvSpPr>
        <p:spPr>
          <a:xfrm>
            <a:off x="324092" y="1073514"/>
            <a:ext cx="2974694" cy="3478315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DE581980-22C6-C647-BC19-95586DFF0C0F}"/>
              </a:ext>
            </a:extLst>
          </p:cNvPr>
          <p:cNvSpPr txBox="1"/>
          <p:nvPr/>
        </p:nvSpPr>
        <p:spPr>
          <a:xfrm>
            <a:off x="1182856" y="418554"/>
            <a:ext cx="13500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/>
              <a:t>ClusterStor Platform</a:t>
            </a: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FB09AD7C-F1E6-8A49-942C-46B1D10B77C3}"/>
              </a:ext>
            </a:extLst>
          </p:cNvPr>
          <p:cNvSpPr/>
          <p:nvPr/>
        </p:nvSpPr>
        <p:spPr>
          <a:xfrm>
            <a:off x="3449256" y="1075269"/>
            <a:ext cx="2233914" cy="5126010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1D34CE4-0844-1140-A33B-057CEAFCADF2}"/>
              </a:ext>
            </a:extLst>
          </p:cNvPr>
          <p:cNvSpPr txBox="1"/>
          <p:nvPr/>
        </p:nvSpPr>
        <p:spPr>
          <a:xfrm>
            <a:off x="3759416" y="418554"/>
            <a:ext cx="16177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/>
              <a:t>ClusterStor Data Services</a:t>
            </a:r>
          </a:p>
        </p:txBody>
      </p:sp>
      <p:sp>
        <p:nvSpPr>
          <p:cNvPr id="108" name="Freeform 107">
            <a:extLst>
              <a:ext uri="{FF2B5EF4-FFF2-40B4-BE49-F238E27FC236}">
                <a16:creationId xmlns:a16="http://schemas.microsoft.com/office/drawing/2014/main" id="{57536E75-9BA9-F34F-9E17-303EE54FDF2E}"/>
              </a:ext>
            </a:extLst>
          </p:cNvPr>
          <p:cNvSpPr/>
          <p:nvPr/>
        </p:nvSpPr>
        <p:spPr>
          <a:xfrm flipV="1">
            <a:off x="5041195" y="3595606"/>
            <a:ext cx="2025748" cy="389917"/>
          </a:xfrm>
          <a:custGeom>
            <a:avLst/>
            <a:gdLst>
              <a:gd name="connsiteX0" fmla="*/ 2025748 w 2025748"/>
              <a:gd name="connsiteY0" fmla="*/ 555674 h 555674"/>
              <a:gd name="connsiteX1" fmla="*/ 1019908 w 2025748"/>
              <a:gd name="connsiteY1" fmla="*/ 555674 h 555674"/>
              <a:gd name="connsiteX2" fmla="*/ 1019908 w 2025748"/>
              <a:gd name="connsiteY2" fmla="*/ 0 h 555674"/>
              <a:gd name="connsiteX3" fmla="*/ 0 w 2025748"/>
              <a:gd name="connsiteY3" fmla="*/ 0 h 555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5748" h="555674">
                <a:moveTo>
                  <a:pt x="2025748" y="555674"/>
                </a:moveTo>
                <a:lnTo>
                  <a:pt x="1019908" y="555674"/>
                </a:lnTo>
                <a:lnTo>
                  <a:pt x="1019908" y="0"/>
                </a:lnTo>
                <a:lnTo>
                  <a:pt x="0" y="0"/>
                </a:lnTo>
              </a:path>
            </a:pathLst>
          </a:custGeom>
          <a:noFill/>
          <a:ln w="571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C0C7828C-3283-CF42-90D5-7D032D172BA2}"/>
              </a:ext>
            </a:extLst>
          </p:cNvPr>
          <p:cNvSpPr txBox="1"/>
          <p:nvPr/>
        </p:nvSpPr>
        <p:spPr>
          <a:xfrm>
            <a:off x="9756626" y="3922393"/>
            <a:ext cx="7489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/>
              <a:t>Workload</a:t>
            </a:r>
          </a:p>
          <a:p>
            <a:pPr algn="ctr"/>
            <a:r>
              <a:rPr lang="en-US" sz="1100" dirty="0"/>
              <a:t>Manager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6E897BC-9024-FA49-BFAC-F14EE6AD1932}"/>
              </a:ext>
            </a:extLst>
          </p:cNvPr>
          <p:cNvSpPr/>
          <p:nvPr/>
        </p:nvSpPr>
        <p:spPr>
          <a:xfrm>
            <a:off x="4026248" y="1409944"/>
            <a:ext cx="998806" cy="562708"/>
          </a:xfrm>
          <a:prstGeom prst="rect">
            <a:avLst/>
          </a:prstGeom>
          <a:solidFill>
            <a:schemeClr val="accent5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Indexing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4D464738-6C97-2046-B594-CBB485FAAF4E}"/>
              </a:ext>
            </a:extLst>
          </p:cNvPr>
          <p:cNvSpPr/>
          <p:nvPr/>
        </p:nvSpPr>
        <p:spPr>
          <a:xfrm>
            <a:off x="8551334" y="1625600"/>
            <a:ext cx="3581400" cy="463126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/>
              <a:t>ClusterStor Data Services</a:t>
            </a:r>
          </a:p>
          <a:p>
            <a:br>
              <a:rPr lang="en-US" dirty="0"/>
            </a:br>
            <a:r>
              <a:rPr lang="en-US" dirty="0"/>
              <a:t>Software that accompanies the ClusterStor E1000</a:t>
            </a:r>
          </a:p>
          <a:p>
            <a:endParaRPr lang="en-US" dirty="0"/>
          </a:p>
          <a:p>
            <a:r>
              <a:rPr lang="en-US" dirty="0"/>
              <a:t>Provide automation for optimizing system performance</a:t>
            </a:r>
          </a:p>
          <a:p>
            <a:endParaRPr lang="en-US" dirty="0"/>
          </a:p>
          <a:p>
            <a:r>
              <a:rPr lang="en-US" dirty="0"/>
              <a:t>Provides services for automating data movement and management </a:t>
            </a:r>
          </a:p>
          <a:p>
            <a:endParaRPr lang="en-US" dirty="0"/>
          </a:p>
          <a:p>
            <a:r>
              <a:rPr lang="en-US" dirty="0"/>
              <a:t>Supplements Lustre with a semi-integrated tool set</a:t>
            </a:r>
            <a:endParaRPr lang="en-US" sz="1200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3CA74F4-E4A6-5346-8165-85DC0FE41D7E}"/>
              </a:ext>
            </a:extLst>
          </p:cNvPr>
          <p:cNvSpPr txBox="1"/>
          <p:nvPr/>
        </p:nvSpPr>
        <p:spPr>
          <a:xfrm>
            <a:off x="481508" y="2473496"/>
            <a:ext cx="7910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Metadata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A580B5-F4ED-8142-AA3B-33B5B61DCD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Clusterstor</a:t>
            </a:r>
            <a:r>
              <a:rPr lang="en-US" dirty="0"/>
              <a:t> data services for E1000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6EC2B0-BDB5-654A-B158-9218BBE96237}"/>
              </a:ext>
            </a:extLst>
          </p:cNvPr>
          <p:cNvSpPr txBox="1"/>
          <p:nvPr/>
        </p:nvSpPr>
        <p:spPr>
          <a:xfrm>
            <a:off x="6682154" y="5197102"/>
            <a:ext cx="1856598" cy="440890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l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Workload manager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21C23BA4-EDF1-9242-AF68-FB7915AA80EB}"/>
              </a:ext>
            </a:extLst>
          </p:cNvPr>
          <p:cNvSpPr txBox="1"/>
          <p:nvPr/>
        </p:nvSpPr>
        <p:spPr>
          <a:xfrm>
            <a:off x="6876757" y="3759857"/>
            <a:ext cx="1412566" cy="440890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l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Administrator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A8E0C693-23EB-0840-A9EF-CF07684875AC}"/>
              </a:ext>
            </a:extLst>
          </p:cNvPr>
          <p:cNvSpPr txBox="1"/>
          <p:nvPr/>
        </p:nvSpPr>
        <p:spPr>
          <a:xfrm>
            <a:off x="6663397" y="1942781"/>
            <a:ext cx="2077813" cy="440890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l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Researcher/Scientist</a:t>
            </a:r>
          </a:p>
        </p:txBody>
      </p:sp>
      <p:pic>
        <p:nvPicPr>
          <p:cNvPr id="69" name="Picture 68">
            <a:extLst>
              <a:ext uri="{FF2B5EF4-FFF2-40B4-BE49-F238E27FC236}">
                <a16:creationId xmlns:a16="http://schemas.microsoft.com/office/drawing/2014/main" id="{F4EBAD14-9D63-514D-A88C-E1D75C9EC70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4882" y="2538312"/>
            <a:ext cx="1146829" cy="1279637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B06EECA6-01FF-1247-9C41-5B967BC0105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9626" y="1126773"/>
            <a:ext cx="925585" cy="703395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BE7C38B2-FD3B-F34D-A0ED-ED8BC3653AB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4523" y="4406680"/>
            <a:ext cx="762000" cy="762000"/>
          </a:xfrm>
          <a:prstGeom prst="rect">
            <a:avLst/>
          </a:prstGeom>
        </p:spPr>
      </p:pic>
      <p:sp>
        <p:nvSpPr>
          <p:cNvPr id="72" name="Freeform 71">
            <a:extLst>
              <a:ext uri="{FF2B5EF4-FFF2-40B4-BE49-F238E27FC236}">
                <a16:creationId xmlns:a16="http://schemas.microsoft.com/office/drawing/2014/main" id="{A888CE73-2884-8048-8E49-84B643FFDA39}"/>
              </a:ext>
            </a:extLst>
          </p:cNvPr>
          <p:cNvSpPr/>
          <p:nvPr/>
        </p:nvSpPr>
        <p:spPr>
          <a:xfrm>
            <a:off x="5076634" y="4237558"/>
            <a:ext cx="2025748" cy="555674"/>
          </a:xfrm>
          <a:custGeom>
            <a:avLst/>
            <a:gdLst>
              <a:gd name="connsiteX0" fmla="*/ 2025748 w 2025748"/>
              <a:gd name="connsiteY0" fmla="*/ 555674 h 555674"/>
              <a:gd name="connsiteX1" fmla="*/ 1019908 w 2025748"/>
              <a:gd name="connsiteY1" fmla="*/ 555674 h 555674"/>
              <a:gd name="connsiteX2" fmla="*/ 1019908 w 2025748"/>
              <a:gd name="connsiteY2" fmla="*/ 0 h 555674"/>
              <a:gd name="connsiteX3" fmla="*/ 0 w 2025748"/>
              <a:gd name="connsiteY3" fmla="*/ 0 h 555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5748" h="555674">
                <a:moveTo>
                  <a:pt x="2025748" y="555674"/>
                </a:moveTo>
                <a:lnTo>
                  <a:pt x="1019908" y="555674"/>
                </a:lnTo>
                <a:lnTo>
                  <a:pt x="1019908" y="0"/>
                </a:lnTo>
                <a:lnTo>
                  <a:pt x="0" y="0"/>
                </a:lnTo>
              </a:path>
            </a:pathLst>
          </a:custGeom>
          <a:noFill/>
          <a:ln w="571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3" name="Picture 72">
            <a:extLst>
              <a:ext uri="{FF2B5EF4-FFF2-40B4-BE49-F238E27FC236}">
                <a16:creationId xmlns:a16="http://schemas.microsoft.com/office/drawing/2014/main" id="{8A9BE964-90C5-6B4B-ADEE-C70B76E4954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9155" y="5400649"/>
            <a:ext cx="414316" cy="547636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89AABD69-F138-C44A-BF01-251606C8BDD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9155" y="3035819"/>
            <a:ext cx="414316" cy="547636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DEFD7D19-08F2-7C40-B61C-394C2715519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duotone>
              <a:prstClr val="black"/>
              <a:srgbClr val="00B0F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9155" y="3851746"/>
            <a:ext cx="414316" cy="547636"/>
          </a:xfrm>
          <a:prstGeom prst="rect">
            <a:avLst/>
          </a:prstGeom>
        </p:spPr>
      </p:pic>
      <p:sp>
        <p:nvSpPr>
          <p:cNvPr id="87" name="TextBox 86">
            <a:extLst>
              <a:ext uri="{FF2B5EF4-FFF2-40B4-BE49-F238E27FC236}">
                <a16:creationId xmlns:a16="http://schemas.microsoft.com/office/drawing/2014/main" id="{5FBE4545-ED6F-0141-BC19-36AC9DF258D6}"/>
              </a:ext>
            </a:extLst>
          </p:cNvPr>
          <p:cNvSpPr txBox="1"/>
          <p:nvPr/>
        </p:nvSpPr>
        <p:spPr>
          <a:xfrm>
            <a:off x="932327" y="3028949"/>
            <a:ext cx="652743" cy="690189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ctr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Flash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Pool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F34684ED-98A1-C442-9E72-BFFEB085DBF9}"/>
              </a:ext>
            </a:extLst>
          </p:cNvPr>
          <p:cNvSpPr txBox="1"/>
          <p:nvPr/>
        </p:nvSpPr>
        <p:spPr>
          <a:xfrm>
            <a:off x="969997" y="3744057"/>
            <a:ext cx="577402" cy="690189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ctr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Disk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Pool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F7DA2749-B7F3-3E48-985D-6BA46E85AA74}"/>
              </a:ext>
            </a:extLst>
          </p:cNvPr>
          <p:cNvSpPr txBox="1"/>
          <p:nvPr/>
        </p:nvSpPr>
        <p:spPr>
          <a:xfrm>
            <a:off x="994844" y="5380395"/>
            <a:ext cx="527709" cy="440890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ctr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FS2</a:t>
            </a:r>
          </a:p>
        </p:txBody>
      </p:sp>
      <p:sp>
        <p:nvSpPr>
          <p:cNvPr id="103" name="Freeform 102">
            <a:extLst>
              <a:ext uri="{FF2B5EF4-FFF2-40B4-BE49-F238E27FC236}">
                <a16:creationId xmlns:a16="http://schemas.microsoft.com/office/drawing/2014/main" id="{6E4BCEAA-0F81-CD45-868D-A51120F49C95}"/>
              </a:ext>
            </a:extLst>
          </p:cNvPr>
          <p:cNvSpPr/>
          <p:nvPr/>
        </p:nvSpPr>
        <p:spPr>
          <a:xfrm flipV="1">
            <a:off x="5048496" y="1986726"/>
            <a:ext cx="2025748" cy="555674"/>
          </a:xfrm>
          <a:custGeom>
            <a:avLst/>
            <a:gdLst>
              <a:gd name="connsiteX0" fmla="*/ 2025748 w 2025748"/>
              <a:gd name="connsiteY0" fmla="*/ 555674 h 555674"/>
              <a:gd name="connsiteX1" fmla="*/ 1019908 w 2025748"/>
              <a:gd name="connsiteY1" fmla="*/ 555674 h 555674"/>
              <a:gd name="connsiteX2" fmla="*/ 1019908 w 2025748"/>
              <a:gd name="connsiteY2" fmla="*/ 0 h 555674"/>
              <a:gd name="connsiteX3" fmla="*/ 0 w 2025748"/>
              <a:gd name="connsiteY3" fmla="*/ 0 h 555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5748" h="555674">
                <a:moveTo>
                  <a:pt x="2025748" y="555674"/>
                </a:moveTo>
                <a:lnTo>
                  <a:pt x="1019908" y="555674"/>
                </a:lnTo>
                <a:lnTo>
                  <a:pt x="1019908" y="0"/>
                </a:lnTo>
                <a:lnTo>
                  <a:pt x="0" y="0"/>
                </a:lnTo>
              </a:path>
            </a:pathLst>
          </a:custGeom>
          <a:noFill/>
          <a:ln w="571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846799C-707C-DB44-9D9F-2F614717DD07}"/>
              </a:ext>
            </a:extLst>
          </p:cNvPr>
          <p:cNvSpPr txBox="1"/>
          <p:nvPr/>
        </p:nvSpPr>
        <p:spPr>
          <a:xfrm>
            <a:off x="4309535" y="846667"/>
            <a:ext cx="559769" cy="440890"/>
          </a:xfrm>
          <a:prstGeom prst="rect">
            <a:avLst/>
          </a:prstGeom>
          <a:solidFill>
            <a:schemeClr val="tx1"/>
          </a:solidFill>
          <a:ln w="57150">
            <a:solidFill>
              <a:schemeClr val="accent2"/>
            </a:solidFill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l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CDS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33B1EA48-2B77-E140-A067-CDDCD19D1232}"/>
              </a:ext>
            </a:extLst>
          </p:cNvPr>
          <p:cNvSpPr txBox="1"/>
          <p:nvPr/>
        </p:nvSpPr>
        <p:spPr>
          <a:xfrm>
            <a:off x="1490137" y="880534"/>
            <a:ext cx="756938" cy="440890"/>
          </a:xfrm>
          <a:prstGeom prst="rect">
            <a:avLst/>
          </a:prstGeom>
          <a:solidFill>
            <a:schemeClr val="tx1"/>
          </a:solidFill>
          <a:ln w="57150">
            <a:solidFill>
              <a:schemeClr val="accent2"/>
            </a:solidFill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l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Lustre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9939383F-0959-0443-91C6-316C6A153FE2}"/>
              </a:ext>
            </a:extLst>
          </p:cNvPr>
          <p:cNvSpPr/>
          <p:nvPr/>
        </p:nvSpPr>
        <p:spPr>
          <a:xfrm>
            <a:off x="321845" y="4908176"/>
            <a:ext cx="2974694" cy="1288681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05E0897-66DF-974D-BAF7-DCAECC1BADA4}"/>
              </a:ext>
            </a:extLst>
          </p:cNvPr>
          <p:cNvSpPr txBox="1"/>
          <p:nvPr/>
        </p:nvSpPr>
        <p:spPr>
          <a:xfrm>
            <a:off x="1494614" y="4724160"/>
            <a:ext cx="756938" cy="440890"/>
          </a:xfrm>
          <a:prstGeom prst="rect">
            <a:avLst/>
          </a:prstGeom>
          <a:solidFill>
            <a:schemeClr val="tx1"/>
          </a:solidFill>
          <a:ln w="57150">
            <a:solidFill>
              <a:schemeClr val="accent2"/>
            </a:solidFill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l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Lustre</a:t>
            </a:r>
          </a:p>
        </p:txBody>
      </p:sp>
      <p:sp>
        <p:nvSpPr>
          <p:cNvPr id="60" name="Freeform 59">
            <a:extLst>
              <a:ext uri="{FF2B5EF4-FFF2-40B4-BE49-F238E27FC236}">
                <a16:creationId xmlns:a16="http://schemas.microsoft.com/office/drawing/2014/main" id="{41E9DAAA-2AAE-F24F-B8E9-CB0EE449415E}"/>
              </a:ext>
            </a:extLst>
          </p:cNvPr>
          <p:cNvSpPr/>
          <p:nvPr/>
        </p:nvSpPr>
        <p:spPr>
          <a:xfrm>
            <a:off x="2093842" y="4134971"/>
            <a:ext cx="1769858" cy="948197"/>
          </a:xfrm>
          <a:custGeom>
            <a:avLst/>
            <a:gdLst>
              <a:gd name="connsiteX0" fmla="*/ 1448973 w 1448973"/>
              <a:gd name="connsiteY0" fmla="*/ 626012 h 626012"/>
              <a:gd name="connsiteX1" fmla="*/ 1195754 w 1448973"/>
              <a:gd name="connsiteY1" fmla="*/ 626012 h 626012"/>
              <a:gd name="connsiteX2" fmla="*/ 1195754 w 1448973"/>
              <a:gd name="connsiteY2" fmla="*/ 0 h 626012"/>
              <a:gd name="connsiteX3" fmla="*/ 0 w 1448973"/>
              <a:gd name="connsiteY3" fmla="*/ 0 h 626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973" h="626012">
                <a:moveTo>
                  <a:pt x="1448973" y="626012"/>
                </a:moveTo>
                <a:lnTo>
                  <a:pt x="1195754" y="626012"/>
                </a:lnTo>
                <a:lnTo>
                  <a:pt x="1195754" y="0"/>
                </a:lnTo>
                <a:lnTo>
                  <a:pt x="0" y="0"/>
                </a:lnTo>
              </a:path>
            </a:pathLst>
          </a:custGeom>
          <a:noFill/>
          <a:ln w="57150">
            <a:solidFill>
              <a:schemeClr val="bg1"/>
            </a:solidFill>
            <a:headEnd type="triangl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>
            <a:extLst>
              <a:ext uri="{FF2B5EF4-FFF2-40B4-BE49-F238E27FC236}">
                <a16:creationId xmlns:a16="http://schemas.microsoft.com/office/drawing/2014/main" id="{4EF56B14-7A23-E245-9332-1B5F16EA2F26}"/>
              </a:ext>
            </a:extLst>
          </p:cNvPr>
          <p:cNvSpPr/>
          <p:nvPr/>
        </p:nvSpPr>
        <p:spPr>
          <a:xfrm>
            <a:off x="2096086" y="3334871"/>
            <a:ext cx="1769858" cy="1562277"/>
          </a:xfrm>
          <a:custGeom>
            <a:avLst/>
            <a:gdLst>
              <a:gd name="connsiteX0" fmla="*/ 1448973 w 1448973"/>
              <a:gd name="connsiteY0" fmla="*/ 626012 h 626012"/>
              <a:gd name="connsiteX1" fmla="*/ 1195754 w 1448973"/>
              <a:gd name="connsiteY1" fmla="*/ 626012 h 626012"/>
              <a:gd name="connsiteX2" fmla="*/ 1195754 w 1448973"/>
              <a:gd name="connsiteY2" fmla="*/ 0 h 626012"/>
              <a:gd name="connsiteX3" fmla="*/ 0 w 1448973"/>
              <a:gd name="connsiteY3" fmla="*/ 0 h 626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973" h="626012">
                <a:moveTo>
                  <a:pt x="1448973" y="626012"/>
                </a:moveTo>
                <a:lnTo>
                  <a:pt x="1195754" y="626012"/>
                </a:lnTo>
                <a:lnTo>
                  <a:pt x="1195754" y="0"/>
                </a:lnTo>
                <a:lnTo>
                  <a:pt x="0" y="0"/>
                </a:lnTo>
              </a:path>
            </a:pathLst>
          </a:custGeom>
          <a:noFill/>
          <a:ln w="57150">
            <a:solidFill>
              <a:schemeClr val="bg1"/>
            </a:solidFill>
            <a:headEnd type="triangl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Freeform 103">
            <a:extLst>
              <a:ext uri="{FF2B5EF4-FFF2-40B4-BE49-F238E27FC236}">
                <a16:creationId xmlns:a16="http://schemas.microsoft.com/office/drawing/2014/main" id="{B9377350-30A7-CF4A-B42A-E5AD0A5D9E5F}"/>
              </a:ext>
            </a:extLst>
          </p:cNvPr>
          <p:cNvSpPr/>
          <p:nvPr/>
        </p:nvSpPr>
        <p:spPr>
          <a:xfrm flipV="1">
            <a:off x="2093743" y="5267595"/>
            <a:ext cx="1769858" cy="427234"/>
          </a:xfrm>
          <a:custGeom>
            <a:avLst/>
            <a:gdLst>
              <a:gd name="connsiteX0" fmla="*/ 1448973 w 1448973"/>
              <a:gd name="connsiteY0" fmla="*/ 626012 h 626012"/>
              <a:gd name="connsiteX1" fmla="*/ 1195754 w 1448973"/>
              <a:gd name="connsiteY1" fmla="*/ 626012 h 626012"/>
              <a:gd name="connsiteX2" fmla="*/ 1195754 w 1448973"/>
              <a:gd name="connsiteY2" fmla="*/ 0 h 626012"/>
              <a:gd name="connsiteX3" fmla="*/ 0 w 1448973"/>
              <a:gd name="connsiteY3" fmla="*/ 0 h 626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973" h="626012">
                <a:moveTo>
                  <a:pt x="1448973" y="626012"/>
                </a:moveTo>
                <a:lnTo>
                  <a:pt x="1195754" y="626012"/>
                </a:lnTo>
                <a:lnTo>
                  <a:pt x="1195754" y="0"/>
                </a:lnTo>
                <a:lnTo>
                  <a:pt x="0" y="0"/>
                </a:lnTo>
              </a:path>
            </a:pathLst>
          </a:custGeom>
          <a:noFill/>
          <a:ln w="57150">
            <a:solidFill>
              <a:schemeClr val="bg1"/>
            </a:solidFill>
            <a:headEnd type="triangl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A590D620-9CD6-2D4A-B236-053BDF1BD75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801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6586">
        <p:fade/>
      </p:transition>
    </mc:Choice>
    <mc:Fallback xmlns="">
      <p:transition spd="med" advTm="3658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D34E6EA0-41BA-8740-B660-AC25BF192C42}"/>
              </a:ext>
            </a:extLst>
          </p:cNvPr>
          <p:cNvSpPr/>
          <p:nvPr/>
        </p:nvSpPr>
        <p:spPr>
          <a:xfrm>
            <a:off x="4026248" y="3081659"/>
            <a:ext cx="998806" cy="562708"/>
          </a:xfrm>
          <a:prstGeom prst="rect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</a:rPr>
              <a:t>Policy</a:t>
            </a:r>
          </a:p>
          <a:p>
            <a:pPr algn="ctr"/>
            <a:r>
              <a:rPr lang="en-US" sz="1100" dirty="0">
                <a:solidFill>
                  <a:schemeClr val="tx1"/>
                </a:solidFill>
              </a:rPr>
              <a:t>management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720498E-C9B6-7344-B9A2-C6FB56FE993A}"/>
              </a:ext>
            </a:extLst>
          </p:cNvPr>
          <p:cNvSpPr/>
          <p:nvPr/>
        </p:nvSpPr>
        <p:spPr>
          <a:xfrm>
            <a:off x="4026248" y="2373585"/>
            <a:ext cx="998806" cy="562708"/>
          </a:xfrm>
          <a:prstGeom prst="rect">
            <a:avLst/>
          </a:prstGeom>
          <a:solidFill>
            <a:schemeClr val="accent5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Scalable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</a:rPr>
              <a:t>Search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</a:rPr>
              <a:t>Engine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792EEB2-D1A4-5F4F-AA4F-D944FCD4B98F}"/>
              </a:ext>
            </a:extLst>
          </p:cNvPr>
          <p:cNvSpPr/>
          <p:nvPr/>
        </p:nvSpPr>
        <p:spPr>
          <a:xfrm>
            <a:off x="4026248" y="4676176"/>
            <a:ext cx="998806" cy="562708"/>
          </a:xfrm>
          <a:prstGeom prst="rect">
            <a:avLst/>
          </a:prstGeom>
          <a:solidFill>
            <a:schemeClr val="accent5">
              <a:alpha val="51000"/>
            </a:schemeClr>
          </a:solidFill>
          <a:ln>
            <a:solidFill>
              <a:schemeClr val="accent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Data Movers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D0FA382-6536-B843-8C9B-618340668D9A}"/>
              </a:ext>
            </a:extLst>
          </p:cNvPr>
          <p:cNvSpPr/>
          <p:nvPr/>
        </p:nvSpPr>
        <p:spPr>
          <a:xfrm>
            <a:off x="4178648" y="4828576"/>
            <a:ext cx="998806" cy="562708"/>
          </a:xfrm>
          <a:prstGeom prst="rect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Data Movers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E4FEAEC-283B-5C45-A539-37C699FEF374}"/>
              </a:ext>
            </a:extLst>
          </p:cNvPr>
          <p:cNvSpPr/>
          <p:nvPr/>
        </p:nvSpPr>
        <p:spPr>
          <a:xfrm>
            <a:off x="4331048" y="4980976"/>
            <a:ext cx="998806" cy="562708"/>
          </a:xfrm>
          <a:prstGeom prst="rect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Data Movers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70A1DE7-B622-B443-B187-CEE22074C5C8}"/>
              </a:ext>
            </a:extLst>
          </p:cNvPr>
          <p:cNvSpPr/>
          <p:nvPr/>
        </p:nvSpPr>
        <p:spPr>
          <a:xfrm>
            <a:off x="4483448" y="5133376"/>
            <a:ext cx="998806" cy="562708"/>
          </a:xfrm>
          <a:prstGeom prst="rect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Data Movers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9ECE9797-26F6-7F4B-B122-9C2716370939}"/>
              </a:ext>
            </a:extLst>
          </p:cNvPr>
          <p:cNvCxnSpPr>
            <a:cxnSpLocks/>
          </p:cNvCxnSpPr>
          <p:nvPr/>
        </p:nvCxnSpPr>
        <p:spPr>
          <a:xfrm>
            <a:off x="2268638" y="1669325"/>
            <a:ext cx="1713054" cy="0"/>
          </a:xfrm>
          <a:prstGeom prst="straightConnector1">
            <a:avLst/>
          </a:prstGeom>
          <a:ln w="571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2F7763F5-501C-8848-A64D-C278D5A7EBB5}"/>
              </a:ext>
            </a:extLst>
          </p:cNvPr>
          <p:cNvSpPr/>
          <p:nvPr/>
        </p:nvSpPr>
        <p:spPr>
          <a:xfrm>
            <a:off x="3939497" y="4584736"/>
            <a:ext cx="1624818" cy="1223889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E6317A84-D97F-254F-9CF6-D45E77720488}"/>
              </a:ext>
            </a:extLst>
          </p:cNvPr>
          <p:cNvCxnSpPr>
            <a:cxnSpLocks/>
            <a:stCxn id="24" idx="2"/>
          </p:cNvCxnSpPr>
          <p:nvPr/>
        </p:nvCxnSpPr>
        <p:spPr>
          <a:xfrm>
            <a:off x="4525651" y="1972652"/>
            <a:ext cx="4689" cy="410312"/>
          </a:xfrm>
          <a:prstGeom prst="straightConnector1">
            <a:avLst/>
          </a:prstGeom>
          <a:ln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59D8A443-ACA6-464A-A958-7783AD818B09}"/>
              </a:ext>
            </a:extLst>
          </p:cNvPr>
          <p:cNvCxnSpPr/>
          <p:nvPr/>
        </p:nvCxnSpPr>
        <p:spPr>
          <a:xfrm>
            <a:off x="4513927" y="2880022"/>
            <a:ext cx="0" cy="253219"/>
          </a:xfrm>
          <a:prstGeom prst="straightConnector1">
            <a:avLst/>
          </a:prstGeom>
          <a:ln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E7E37435-9E77-1843-A0F4-31C80EE7C8F9}"/>
              </a:ext>
            </a:extLst>
          </p:cNvPr>
          <p:cNvCxnSpPr/>
          <p:nvPr/>
        </p:nvCxnSpPr>
        <p:spPr>
          <a:xfrm>
            <a:off x="4300568" y="4340896"/>
            <a:ext cx="0" cy="253219"/>
          </a:xfrm>
          <a:prstGeom prst="straightConnector1">
            <a:avLst/>
          </a:prstGeom>
          <a:ln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69F5509B-05BF-C94D-A7AA-05CE4E27B298}"/>
              </a:ext>
            </a:extLst>
          </p:cNvPr>
          <p:cNvCxnSpPr/>
          <p:nvPr/>
        </p:nvCxnSpPr>
        <p:spPr>
          <a:xfrm>
            <a:off x="4452968" y="4338551"/>
            <a:ext cx="0" cy="253219"/>
          </a:xfrm>
          <a:prstGeom prst="straightConnector1">
            <a:avLst/>
          </a:prstGeom>
          <a:ln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57DD88FC-6352-8B43-8544-B2A97A4003C2}"/>
              </a:ext>
            </a:extLst>
          </p:cNvPr>
          <p:cNvCxnSpPr/>
          <p:nvPr/>
        </p:nvCxnSpPr>
        <p:spPr>
          <a:xfrm>
            <a:off x="4605368" y="4336206"/>
            <a:ext cx="0" cy="253219"/>
          </a:xfrm>
          <a:prstGeom prst="straightConnector1">
            <a:avLst/>
          </a:prstGeom>
          <a:ln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648F142B-2863-0E44-965F-00EF8B4F0670}"/>
              </a:ext>
            </a:extLst>
          </p:cNvPr>
          <p:cNvCxnSpPr/>
          <p:nvPr/>
        </p:nvCxnSpPr>
        <p:spPr>
          <a:xfrm>
            <a:off x="4757768" y="4333862"/>
            <a:ext cx="0" cy="253219"/>
          </a:xfrm>
          <a:prstGeom prst="straightConnector1">
            <a:avLst/>
          </a:prstGeom>
          <a:ln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18196D0F-EE4B-E646-9CDF-B11B1FE93EFC}"/>
              </a:ext>
            </a:extLst>
          </p:cNvPr>
          <p:cNvSpPr txBox="1"/>
          <p:nvPr/>
        </p:nvSpPr>
        <p:spPr>
          <a:xfrm>
            <a:off x="544930" y="5582815"/>
            <a:ext cx="5405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Tier 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9CB0792-184F-2F4C-A4CA-781C6F49857B}"/>
              </a:ext>
            </a:extLst>
          </p:cNvPr>
          <p:cNvSpPr txBox="1"/>
          <p:nvPr/>
        </p:nvSpPr>
        <p:spPr>
          <a:xfrm>
            <a:off x="544930" y="4630901"/>
            <a:ext cx="5389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Tier 2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CA315A2-3F85-3148-92A8-AE083A0C99BA}"/>
              </a:ext>
            </a:extLst>
          </p:cNvPr>
          <p:cNvSpPr txBox="1"/>
          <p:nvPr/>
        </p:nvSpPr>
        <p:spPr>
          <a:xfrm>
            <a:off x="544930" y="3492457"/>
            <a:ext cx="5389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Tier 1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EF74932-939C-134E-B5B3-DB3E86C33206}"/>
              </a:ext>
            </a:extLst>
          </p:cNvPr>
          <p:cNvSpPr txBox="1"/>
          <p:nvPr/>
        </p:nvSpPr>
        <p:spPr>
          <a:xfrm>
            <a:off x="2461796" y="1314338"/>
            <a:ext cx="865943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/>
              <a:t>Embedded </a:t>
            </a:r>
          </a:p>
          <a:p>
            <a:pPr algn="ctr"/>
            <a:r>
              <a:rPr lang="en-US" sz="1100" dirty="0"/>
              <a:t>Index</a:t>
            </a:r>
          </a:p>
          <a:p>
            <a:pPr algn="ctr"/>
            <a:r>
              <a:rPr lang="en-US" sz="1100" dirty="0"/>
              <a:t>extensions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AFBE818C-C3D4-D049-94E8-892AE75C9446}"/>
              </a:ext>
            </a:extLst>
          </p:cNvPr>
          <p:cNvSpPr txBox="1"/>
          <p:nvPr/>
        </p:nvSpPr>
        <p:spPr>
          <a:xfrm>
            <a:off x="840732" y="936956"/>
            <a:ext cx="1220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/>
              <a:t>Lustre namespace</a:t>
            </a:r>
          </a:p>
        </p:txBody>
      </p:sp>
      <p:sp>
        <p:nvSpPr>
          <p:cNvPr id="79" name="Freeform 78">
            <a:extLst>
              <a:ext uri="{FF2B5EF4-FFF2-40B4-BE49-F238E27FC236}">
                <a16:creationId xmlns:a16="http://schemas.microsoft.com/office/drawing/2014/main" id="{D988B33C-0AF7-944F-811F-FEEA0AC609EB}"/>
              </a:ext>
            </a:extLst>
          </p:cNvPr>
          <p:cNvSpPr/>
          <p:nvPr/>
        </p:nvSpPr>
        <p:spPr>
          <a:xfrm>
            <a:off x="5050844" y="2748723"/>
            <a:ext cx="2025748" cy="555674"/>
          </a:xfrm>
          <a:custGeom>
            <a:avLst/>
            <a:gdLst>
              <a:gd name="connsiteX0" fmla="*/ 2025748 w 2025748"/>
              <a:gd name="connsiteY0" fmla="*/ 555674 h 555674"/>
              <a:gd name="connsiteX1" fmla="*/ 1019908 w 2025748"/>
              <a:gd name="connsiteY1" fmla="*/ 555674 h 555674"/>
              <a:gd name="connsiteX2" fmla="*/ 1019908 w 2025748"/>
              <a:gd name="connsiteY2" fmla="*/ 0 h 555674"/>
              <a:gd name="connsiteX3" fmla="*/ 0 w 2025748"/>
              <a:gd name="connsiteY3" fmla="*/ 0 h 555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5748" h="555674">
                <a:moveTo>
                  <a:pt x="2025748" y="555674"/>
                </a:moveTo>
                <a:lnTo>
                  <a:pt x="1019908" y="555674"/>
                </a:lnTo>
                <a:lnTo>
                  <a:pt x="1019908" y="0"/>
                </a:lnTo>
                <a:lnTo>
                  <a:pt x="0" y="0"/>
                </a:lnTo>
              </a:path>
            </a:pathLst>
          </a:custGeom>
          <a:noFill/>
          <a:ln w="571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 79">
            <a:extLst>
              <a:ext uri="{FF2B5EF4-FFF2-40B4-BE49-F238E27FC236}">
                <a16:creationId xmlns:a16="http://schemas.microsoft.com/office/drawing/2014/main" id="{280F5F6A-ACB4-B34A-B498-6D6F63B3D25E}"/>
              </a:ext>
            </a:extLst>
          </p:cNvPr>
          <p:cNvSpPr/>
          <p:nvPr/>
        </p:nvSpPr>
        <p:spPr>
          <a:xfrm>
            <a:off x="5050845" y="3438040"/>
            <a:ext cx="2018713" cy="0"/>
          </a:xfrm>
          <a:custGeom>
            <a:avLst/>
            <a:gdLst>
              <a:gd name="connsiteX0" fmla="*/ 2018713 w 2018713"/>
              <a:gd name="connsiteY0" fmla="*/ 0 h 0"/>
              <a:gd name="connsiteX1" fmla="*/ 0 w 2018713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18713">
                <a:moveTo>
                  <a:pt x="2018713" y="0"/>
                </a:moveTo>
                <a:lnTo>
                  <a:pt x="0" y="0"/>
                </a:lnTo>
              </a:path>
            </a:pathLst>
          </a:custGeom>
          <a:noFill/>
          <a:ln w="571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EB9D9A2E-F4E3-2142-9D6A-9E9F06DBD943}"/>
              </a:ext>
            </a:extLst>
          </p:cNvPr>
          <p:cNvSpPr txBox="1"/>
          <p:nvPr/>
        </p:nvSpPr>
        <p:spPr>
          <a:xfrm>
            <a:off x="7660811" y="3004891"/>
            <a:ext cx="97815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/>
              <a:t>Administrator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E7E7F417-4889-1644-8410-DC27364BA2A9}"/>
              </a:ext>
            </a:extLst>
          </p:cNvPr>
          <p:cNvSpPr txBox="1"/>
          <p:nvPr/>
        </p:nvSpPr>
        <p:spPr>
          <a:xfrm>
            <a:off x="8028469" y="1581709"/>
            <a:ext cx="44916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/>
              <a:t>User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AAB3239E-6F08-8344-8F5A-7DCC1A755D59}"/>
              </a:ext>
            </a:extLst>
          </p:cNvPr>
          <p:cNvSpPr/>
          <p:nvPr/>
        </p:nvSpPr>
        <p:spPr>
          <a:xfrm>
            <a:off x="4039748" y="3789650"/>
            <a:ext cx="998806" cy="562708"/>
          </a:xfrm>
          <a:prstGeom prst="rect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</a:rPr>
              <a:t>Tiering Engine</a:t>
            </a:r>
          </a:p>
        </p:txBody>
      </p: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9338A0BF-BED7-E643-A3F9-590DFF0B02D2}"/>
              </a:ext>
            </a:extLst>
          </p:cNvPr>
          <p:cNvCxnSpPr/>
          <p:nvPr/>
        </p:nvCxnSpPr>
        <p:spPr>
          <a:xfrm>
            <a:off x="4527427" y="3588013"/>
            <a:ext cx="0" cy="253219"/>
          </a:xfrm>
          <a:prstGeom prst="straightConnector1">
            <a:avLst/>
          </a:prstGeom>
          <a:ln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Picture 35">
            <a:extLst>
              <a:ext uri="{FF2B5EF4-FFF2-40B4-BE49-F238E27FC236}">
                <a16:creationId xmlns:a16="http://schemas.microsoft.com/office/drawing/2014/main" id="{74124964-01C2-BD42-AF09-CBF927CE80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1251" y="1322375"/>
            <a:ext cx="1601806" cy="1497688"/>
          </a:xfrm>
          <a:prstGeom prst="rect">
            <a:avLst/>
          </a:prstGeom>
        </p:spPr>
      </p:pic>
      <p:sp>
        <p:nvSpPr>
          <p:cNvPr id="98" name="Rectangle 97">
            <a:extLst>
              <a:ext uri="{FF2B5EF4-FFF2-40B4-BE49-F238E27FC236}">
                <a16:creationId xmlns:a16="http://schemas.microsoft.com/office/drawing/2014/main" id="{75BBA9FD-90FC-3C4A-ABDE-3B07C6D72CC4}"/>
              </a:ext>
            </a:extLst>
          </p:cNvPr>
          <p:cNvSpPr/>
          <p:nvPr/>
        </p:nvSpPr>
        <p:spPr>
          <a:xfrm>
            <a:off x="324092" y="1073514"/>
            <a:ext cx="2974694" cy="3478315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DE581980-22C6-C647-BC19-95586DFF0C0F}"/>
              </a:ext>
            </a:extLst>
          </p:cNvPr>
          <p:cNvSpPr txBox="1"/>
          <p:nvPr/>
        </p:nvSpPr>
        <p:spPr>
          <a:xfrm>
            <a:off x="1182856" y="418554"/>
            <a:ext cx="13500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/>
              <a:t>ClusterStor Platform</a:t>
            </a: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FB09AD7C-F1E6-8A49-942C-46B1D10B77C3}"/>
              </a:ext>
            </a:extLst>
          </p:cNvPr>
          <p:cNvSpPr/>
          <p:nvPr/>
        </p:nvSpPr>
        <p:spPr>
          <a:xfrm>
            <a:off x="3449256" y="1075269"/>
            <a:ext cx="2233914" cy="5126010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1D34CE4-0844-1140-A33B-057CEAFCADF2}"/>
              </a:ext>
            </a:extLst>
          </p:cNvPr>
          <p:cNvSpPr txBox="1"/>
          <p:nvPr/>
        </p:nvSpPr>
        <p:spPr>
          <a:xfrm>
            <a:off x="3759416" y="418554"/>
            <a:ext cx="16177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/>
              <a:t>ClusterStor Data Services</a:t>
            </a:r>
          </a:p>
        </p:txBody>
      </p:sp>
      <p:sp>
        <p:nvSpPr>
          <p:cNvPr id="108" name="Freeform 107">
            <a:extLst>
              <a:ext uri="{FF2B5EF4-FFF2-40B4-BE49-F238E27FC236}">
                <a16:creationId xmlns:a16="http://schemas.microsoft.com/office/drawing/2014/main" id="{57536E75-9BA9-F34F-9E17-303EE54FDF2E}"/>
              </a:ext>
            </a:extLst>
          </p:cNvPr>
          <p:cNvSpPr/>
          <p:nvPr/>
        </p:nvSpPr>
        <p:spPr>
          <a:xfrm flipV="1">
            <a:off x="5041195" y="3595606"/>
            <a:ext cx="2025748" cy="389917"/>
          </a:xfrm>
          <a:custGeom>
            <a:avLst/>
            <a:gdLst>
              <a:gd name="connsiteX0" fmla="*/ 2025748 w 2025748"/>
              <a:gd name="connsiteY0" fmla="*/ 555674 h 555674"/>
              <a:gd name="connsiteX1" fmla="*/ 1019908 w 2025748"/>
              <a:gd name="connsiteY1" fmla="*/ 555674 h 555674"/>
              <a:gd name="connsiteX2" fmla="*/ 1019908 w 2025748"/>
              <a:gd name="connsiteY2" fmla="*/ 0 h 555674"/>
              <a:gd name="connsiteX3" fmla="*/ 0 w 2025748"/>
              <a:gd name="connsiteY3" fmla="*/ 0 h 555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5748" h="555674">
                <a:moveTo>
                  <a:pt x="2025748" y="555674"/>
                </a:moveTo>
                <a:lnTo>
                  <a:pt x="1019908" y="555674"/>
                </a:lnTo>
                <a:lnTo>
                  <a:pt x="1019908" y="0"/>
                </a:lnTo>
                <a:lnTo>
                  <a:pt x="0" y="0"/>
                </a:lnTo>
              </a:path>
            </a:pathLst>
          </a:custGeom>
          <a:noFill/>
          <a:ln w="571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C0C7828C-3283-CF42-90D5-7D032D172BA2}"/>
              </a:ext>
            </a:extLst>
          </p:cNvPr>
          <p:cNvSpPr txBox="1"/>
          <p:nvPr/>
        </p:nvSpPr>
        <p:spPr>
          <a:xfrm>
            <a:off x="9756626" y="3922393"/>
            <a:ext cx="7489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/>
              <a:t>Workload</a:t>
            </a:r>
          </a:p>
          <a:p>
            <a:pPr algn="ctr"/>
            <a:r>
              <a:rPr lang="en-US" sz="1100" dirty="0"/>
              <a:t>Manager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6E897BC-9024-FA49-BFAC-F14EE6AD1932}"/>
              </a:ext>
            </a:extLst>
          </p:cNvPr>
          <p:cNvSpPr/>
          <p:nvPr/>
        </p:nvSpPr>
        <p:spPr>
          <a:xfrm>
            <a:off x="4026248" y="1409944"/>
            <a:ext cx="998806" cy="562708"/>
          </a:xfrm>
          <a:prstGeom prst="rect">
            <a:avLst/>
          </a:prstGeom>
          <a:solidFill>
            <a:schemeClr val="accent5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Indexing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4D464738-6C97-2046-B594-CBB485FAAF4E}"/>
              </a:ext>
            </a:extLst>
          </p:cNvPr>
          <p:cNvSpPr/>
          <p:nvPr/>
        </p:nvSpPr>
        <p:spPr>
          <a:xfrm>
            <a:off x="8551334" y="1625600"/>
            <a:ext cx="3581400" cy="463126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/>
              <a:t>ClusterStor Data Services</a:t>
            </a:r>
          </a:p>
          <a:p>
            <a:br>
              <a:rPr lang="en-US" dirty="0"/>
            </a:br>
            <a:r>
              <a:rPr lang="en-US" dirty="0"/>
              <a:t>Software that accompanies the ClusterStor E1000</a:t>
            </a:r>
          </a:p>
          <a:p>
            <a:endParaRPr lang="en-US" dirty="0"/>
          </a:p>
          <a:p>
            <a:r>
              <a:rPr lang="en-US" dirty="0"/>
              <a:t>Provide automation for optimizing system performance</a:t>
            </a:r>
          </a:p>
          <a:p>
            <a:endParaRPr lang="en-US" dirty="0"/>
          </a:p>
          <a:p>
            <a:r>
              <a:rPr lang="en-US" dirty="0"/>
              <a:t>Provides services for automating data movement and management </a:t>
            </a:r>
          </a:p>
          <a:p>
            <a:endParaRPr lang="en-US" dirty="0"/>
          </a:p>
          <a:p>
            <a:r>
              <a:rPr lang="en-US" dirty="0"/>
              <a:t>Supplements Lustre with a semi-integrated tool set</a:t>
            </a:r>
            <a:endParaRPr lang="en-US" sz="1200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3CA74F4-E4A6-5346-8165-85DC0FE41D7E}"/>
              </a:ext>
            </a:extLst>
          </p:cNvPr>
          <p:cNvSpPr txBox="1"/>
          <p:nvPr/>
        </p:nvSpPr>
        <p:spPr>
          <a:xfrm>
            <a:off x="481508" y="2473496"/>
            <a:ext cx="7910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Metadata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A580B5-F4ED-8142-AA3B-33B5B61DCD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Clusterstor</a:t>
            </a:r>
            <a:r>
              <a:rPr lang="en-US" dirty="0"/>
              <a:t> data services for E1000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6EC2B0-BDB5-654A-B158-9218BBE96237}"/>
              </a:ext>
            </a:extLst>
          </p:cNvPr>
          <p:cNvSpPr txBox="1"/>
          <p:nvPr/>
        </p:nvSpPr>
        <p:spPr>
          <a:xfrm>
            <a:off x="6682154" y="5197102"/>
            <a:ext cx="1856598" cy="440890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l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Workload manager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21C23BA4-EDF1-9242-AF68-FB7915AA80EB}"/>
              </a:ext>
            </a:extLst>
          </p:cNvPr>
          <p:cNvSpPr txBox="1"/>
          <p:nvPr/>
        </p:nvSpPr>
        <p:spPr>
          <a:xfrm>
            <a:off x="6876757" y="3759857"/>
            <a:ext cx="1412566" cy="440890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l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Administrator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A8E0C693-23EB-0840-A9EF-CF07684875AC}"/>
              </a:ext>
            </a:extLst>
          </p:cNvPr>
          <p:cNvSpPr txBox="1"/>
          <p:nvPr/>
        </p:nvSpPr>
        <p:spPr>
          <a:xfrm>
            <a:off x="6663397" y="1942781"/>
            <a:ext cx="2077813" cy="440890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l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Researcher/Scientist</a:t>
            </a:r>
          </a:p>
        </p:txBody>
      </p:sp>
      <p:pic>
        <p:nvPicPr>
          <p:cNvPr id="69" name="Picture 68">
            <a:extLst>
              <a:ext uri="{FF2B5EF4-FFF2-40B4-BE49-F238E27FC236}">
                <a16:creationId xmlns:a16="http://schemas.microsoft.com/office/drawing/2014/main" id="{F4EBAD14-9D63-514D-A88C-E1D75C9EC70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4882" y="2538312"/>
            <a:ext cx="1146829" cy="1279637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B06EECA6-01FF-1247-9C41-5B967BC0105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9626" y="1126773"/>
            <a:ext cx="925585" cy="703395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BE7C38B2-FD3B-F34D-A0ED-ED8BC3653AB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4523" y="4406680"/>
            <a:ext cx="762000" cy="762000"/>
          </a:xfrm>
          <a:prstGeom prst="rect">
            <a:avLst/>
          </a:prstGeom>
        </p:spPr>
      </p:pic>
      <p:sp>
        <p:nvSpPr>
          <p:cNvPr id="72" name="Freeform 71">
            <a:extLst>
              <a:ext uri="{FF2B5EF4-FFF2-40B4-BE49-F238E27FC236}">
                <a16:creationId xmlns:a16="http://schemas.microsoft.com/office/drawing/2014/main" id="{A888CE73-2884-8048-8E49-84B643FFDA39}"/>
              </a:ext>
            </a:extLst>
          </p:cNvPr>
          <p:cNvSpPr/>
          <p:nvPr/>
        </p:nvSpPr>
        <p:spPr>
          <a:xfrm>
            <a:off x="5076634" y="4237558"/>
            <a:ext cx="2025748" cy="555674"/>
          </a:xfrm>
          <a:custGeom>
            <a:avLst/>
            <a:gdLst>
              <a:gd name="connsiteX0" fmla="*/ 2025748 w 2025748"/>
              <a:gd name="connsiteY0" fmla="*/ 555674 h 555674"/>
              <a:gd name="connsiteX1" fmla="*/ 1019908 w 2025748"/>
              <a:gd name="connsiteY1" fmla="*/ 555674 h 555674"/>
              <a:gd name="connsiteX2" fmla="*/ 1019908 w 2025748"/>
              <a:gd name="connsiteY2" fmla="*/ 0 h 555674"/>
              <a:gd name="connsiteX3" fmla="*/ 0 w 2025748"/>
              <a:gd name="connsiteY3" fmla="*/ 0 h 555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5748" h="555674">
                <a:moveTo>
                  <a:pt x="2025748" y="555674"/>
                </a:moveTo>
                <a:lnTo>
                  <a:pt x="1019908" y="555674"/>
                </a:lnTo>
                <a:lnTo>
                  <a:pt x="1019908" y="0"/>
                </a:lnTo>
                <a:lnTo>
                  <a:pt x="0" y="0"/>
                </a:lnTo>
              </a:path>
            </a:pathLst>
          </a:custGeom>
          <a:noFill/>
          <a:ln w="571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3" name="Picture 72">
            <a:extLst>
              <a:ext uri="{FF2B5EF4-FFF2-40B4-BE49-F238E27FC236}">
                <a16:creationId xmlns:a16="http://schemas.microsoft.com/office/drawing/2014/main" id="{8A9BE964-90C5-6B4B-ADEE-C70B76E4954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9155" y="5400649"/>
            <a:ext cx="414316" cy="547636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89AABD69-F138-C44A-BF01-251606C8BDD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9155" y="3035819"/>
            <a:ext cx="414316" cy="547636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DEFD7D19-08F2-7C40-B61C-394C2715519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duotone>
              <a:prstClr val="black"/>
              <a:srgbClr val="00B0F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9155" y="3851746"/>
            <a:ext cx="414316" cy="547636"/>
          </a:xfrm>
          <a:prstGeom prst="rect">
            <a:avLst/>
          </a:prstGeom>
        </p:spPr>
      </p:pic>
      <p:sp>
        <p:nvSpPr>
          <p:cNvPr id="87" name="TextBox 86">
            <a:extLst>
              <a:ext uri="{FF2B5EF4-FFF2-40B4-BE49-F238E27FC236}">
                <a16:creationId xmlns:a16="http://schemas.microsoft.com/office/drawing/2014/main" id="{5FBE4545-ED6F-0141-BC19-36AC9DF258D6}"/>
              </a:ext>
            </a:extLst>
          </p:cNvPr>
          <p:cNvSpPr txBox="1"/>
          <p:nvPr/>
        </p:nvSpPr>
        <p:spPr>
          <a:xfrm>
            <a:off x="932327" y="3028949"/>
            <a:ext cx="652743" cy="690189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ctr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Flash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Pool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F34684ED-98A1-C442-9E72-BFFEB085DBF9}"/>
              </a:ext>
            </a:extLst>
          </p:cNvPr>
          <p:cNvSpPr txBox="1"/>
          <p:nvPr/>
        </p:nvSpPr>
        <p:spPr>
          <a:xfrm>
            <a:off x="969997" y="3744057"/>
            <a:ext cx="577402" cy="690189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ctr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Disk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Pool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F7DA2749-B7F3-3E48-985D-6BA46E85AA74}"/>
              </a:ext>
            </a:extLst>
          </p:cNvPr>
          <p:cNvSpPr txBox="1"/>
          <p:nvPr/>
        </p:nvSpPr>
        <p:spPr>
          <a:xfrm>
            <a:off x="994844" y="5380395"/>
            <a:ext cx="527709" cy="440890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ctr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FS2</a:t>
            </a:r>
          </a:p>
        </p:txBody>
      </p:sp>
      <p:sp>
        <p:nvSpPr>
          <p:cNvPr id="103" name="Freeform 102">
            <a:extLst>
              <a:ext uri="{FF2B5EF4-FFF2-40B4-BE49-F238E27FC236}">
                <a16:creationId xmlns:a16="http://schemas.microsoft.com/office/drawing/2014/main" id="{6E4BCEAA-0F81-CD45-868D-A51120F49C95}"/>
              </a:ext>
            </a:extLst>
          </p:cNvPr>
          <p:cNvSpPr/>
          <p:nvPr/>
        </p:nvSpPr>
        <p:spPr>
          <a:xfrm flipV="1">
            <a:off x="5048496" y="1986726"/>
            <a:ext cx="2025748" cy="555674"/>
          </a:xfrm>
          <a:custGeom>
            <a:avLst/>
            <a:gdLst>
              <a:gd name="connsiteX0" fmla="*/ 2025748 w 2025748"/>
              <a:gd name="connsiteY0" fmla="*/ 555674 h 555674"/>
              <a:gd name="connsiteX1" fmla="*/ 1019908 w 2025748"/>
              <a:gd name="connsiteY1" fmla="*/ 555674 h 555674"/>
              <a:gd name="connsiteX2" fmla="*/ 1019908 w 2025748"/>
              <a:gd name="connsiteY2" fmla="*/ 0 h 555674"/>
              <a:gd name="connsiteX3" fmla="*/ 0 w 2025748"/>
              <a:gd name="connsiteY3" fmla="*/ 0 h 555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5748" h="555674">
                <a:moveTo>
                  <a:pt x="2025748" y="555674"/>
                </a:moveTo>
                <a:lnTo>
                  <a:pt x="1019908" y="555674"/>
                </a:lnTo>
                <a:lnTo>
                  <a:pt x="1019908" y="0"/>
                </a:lnTo>
                <a:lnTo>
                  <a:pt x="0" y="0"/>
                </a:lnTo>
              </a:path>
            </a:pathLst>
          </a:custGeom>
          <a:noFill/>
          <a:ln w="571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846799C-707C-DB44-9D9F-2F614717DD07}"/>
              </a:ext>
            </a:extLst>
          </p:cNvPr>
          <p:cNvSpPr txBox="1"/>
          <p:nvPr/>
        </p:nvSpPr>
        <p:spPr>
          <a:xfrm>
            <a:off x="4309535" y="846667"/>
            <a:ext cx="559769" cy="440890"/>
          </a:xfrm>
          <a:prstGeom prst="rect">
            <a:avLst/>
          </a:prstGeom>
          <a:solidFill>
            <a:schemeClr val="tx1"/>
          </a:solidFill>
          <a:ln w="57150">
            <a:solidFill>
              <a:schemeClr val="accent2"/>
            </a:solidFill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l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CDS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33B1EA48-2B77-E140-A067-CDDCD19D1232}"/>
              </a:ext>
            </a:extLst>
          </p:cNvPr>
          <p:cNvSpPr txBox="1"/>
          <p:nvPr/>
        </p:nvSpPr>
        <p:spPr>
          <a:xfrm>
            <a:off x="1490137" y="880534"/>
            <a:ext cx="756938" cy="440890"/>
          </a:xfrm>
          <a:prstGeom prst="rect">
            <a:avLst/>
          </a:prstGeom>
          <a:solidFill>
            <a:schemeClr val="tx1"/>
          </a:solidFill>
          <a:ln w="57150">
            <a:solidFill>
              <a:schemeClr val="accent2"/>
            </a:solidFill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l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Lustre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9939383F-0959-0443-91C6-316C6A153FE2}"/>
              </a:ext>
            </a:extLst>
          </p:cNvPr>
          <p:cNvSpPr/>
          <p:nvPr/>
        </p:nvSpPr>
        <p:spPr>
          <a:xfrm>
            <a:off x="321845" y="4908176"/>
            <a:ext cx="2974694" cy="1288681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05E0897-66DF-974D-BAF7-DCAECC1BADA4}"/>
              </a:ext>
            </a:extLst>
          </p:cNvPr>
          <p:cNvSpPr txBox="1"/>
          <p:nvPr/>
        </p:nvSpPr>
        <p:spPr>
          <a:xfrm>
            <a:off x="1494614" y="4724160"/>
            <a:ext cx="756938" cy="440890"/>
          </a:xfrm>
          <a:prstGeom prst="rect">
            <a:avLst/>
          </a:prstGeom>
          <a:solidFill>
            <a:schemeClr val="tx1"/>
          </a:solidFill>
          <a:ln w="57150">
            <a:solidFill>
              <a:schemeClr val="accent2"/>
            </a:solidFill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l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Lustre</a:t>
            </a:r>
          </a:p>
        </p:txBody>
      </p:sp>
      <p:sp>
        <p:nvSpPr>
          <p:cNvPr id="60" name="Freeform 59">
            <a:extLst>
              <a:ext uri="{FF2B5EF4-FFF2-40B4-BE49-F238E27FC236}">
                <a16:creationId xmlns:a16="http://schemas.microsoft.com/office/drawing/2014/main" id="{41E9DAAA-2AAE-F24F-B8E9-CB0EE449415E}"/>
              </a:ext>
            </a:extLst>
          </p:cNvPr>
          <p:cNvSpPr/>
          <p:nvPr/>
        </p:nvSpPr>
        <p:spPr>
          <a:xfrm>
            <a:off x="2093842" y="4134971"/>
            <a:ext cx="1769858" cy="948197"/>
          </a:xfrm>
          <a:custGeom>
            <a:avLst/>
            <a:gdLst>
              <a:gd name="connsiteX0" fmla="*/ 1448973 w 1448973"/>
              <a:gd name="connsiteY0" fmla="*/ 626012 h 626012"/>
              <a:gd name="connsiteX1" fmla="*/ 1195754 w 1448973"/>
              <a:gd name="connsiteY1" fmla="*/ 626012 h 626012"/>
              <a:gd name="connsiteX2" fmla="*/ 1195754 w 1448973"/>
              <a:gd name="connsiteY2" fmla="*/ 0 h 626012"/>
              <a:gd name="connsiteX3" fmla="*/ 0 w 1448973"/>
              <a:gd name="connsiteY3" fmla="*/ 0 h 626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973" h="626012">
                <a:moveTo>
                  <a:pt x="1448973" y="626012"/>
                </a:moveTo>
                <a:lnTo>
                  <a:pt x="1195754" y="626012"/>
                </a:lnTo>
                <a:lnTo>
                  <a:pt x="1195754" y="0"/>
                </a:lnTo>
                <a:lnTo>
                  <a:pt x="0" y="0"/>
                </a:lnTo>
              </a:path>
            </a:pathLst>
          </a:custGeom>
          <a:noFill/>
          <a:ln w="57150">
            <a:solidFill>
              <a:schemeClr val="bg1"/>
            </a:solidFill>
            <a:headEnd type="triangl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>
            <a:extLst>
              <a:ext uri="{FF2B5EF4-FFF2-40B4-BE49-F238E27FC236}">
                <a16:creationId xmlns:a16="http://schemas.microsoft.com/office/drawing/2014/main" id="{4EF56B14-7A23-E245-9332-1B5F16EA2F26}"/>
              </a:ext>
            </a:extLst>
          </p:cNvPr>
          <p:cNvSpPr/>
          <p:nvPr/>
        </p:nvSpPr>
        <p:spPr>
          <a:xfrm>
            <a:off x="2096086" y="3334871"/>
            <a:ext cx="1769858" cy="1562277"/>
          </a:xfrm>
          <a:custGeom>
            <a:avLst/>
            <a:gdLst>
              <a:gd name="connsiteX0" fmla="*/ 1448973 w 1448973"/>
              <a:gd name="connsiteY0" fmla="*/ 626012 h 626012"/>
              <a:gd name="connsiteX1" fmla="*/ 1195754 w 1448973"/>
              <a:gd name="connsiteY1" fmla="*/ 626012 h 626012"/>
              <a:gd name="connsiteX2" fmla="*/ 1195754 w 1448973"/>
              <a:gd name="connsiteY2" fmla="*/ 0 h 626012"/>
              <a:gd name="connsiteX3" fmla="*/ 0 w 1448973"/>
              <a:gd name="connsiteY3" fmla="*/ 0 h 626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973" h="626012">
                <a:moveTo>
                  <a:pt x="1448973" y="626012"/>
                </a:moveTo>
                <a:lnTo>
                  <a:pt x="1195754" y="626012"/>
                </a:lnTo>
                <a:lnTo>
                  <a:pt x="1195754" y="0"/>
                </a:lnTo>
                <a:lnTo>
                  <a:pt x="0" y="0"/>
                </a:lnTo>
              </a:path>
            </a:pathLst>
          </a:custGeom>
          <a:noFill/>
          <a:ln w="57150">
            <a:solidFill>
              <a:schemeClr val="bg1"/>
            </a:solidFill>
            <a:headEnd type="triangl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Freeform 103">
            <a:extLst>
              <a:ext uri="{FF2B5EF4-FFF2-40B4-BE49-F238E27FC236}">
                <a16:creationId xmlns:a16="http://schemas.microsoft.com/office/drawing/2014/main" id="{B9377350-30A7-CF4A-B42A-E5AD0A5D9E5F}"/>
              </a:ext>
            </a:extLst>
          </p:cNvPr>
          <p:cNvSpPr/>
          <p:nvPr/>
        </p:nvSpPr>
        <p:spPr>
          <a:xfrm flipV="1">
            <a:off x="2093743" y="5267595"/>
            <a:ext cx="1769858" cy="427234"/>
          </a:xfrm>
          <a:custGeom>
            <a:avLst/>
            <a:gdLst>
              <a:gd name="connsiteX0" fmla="*/ 1448973 w 1448973"/>
              <a:gd name="connsiteY0" fmla="*/ 626012 h 626012"/>
              <a:gd name="connsiteX1" fmla="*/ 1195754 w 1448973"/>
              <a:gd name="connsiteY1" fmla="*/ 626012 h 626012"/>
              <a:gd name="connsiteX2" fmla="*/ 1195754 w 1448973"/>
              <a:gd name="connsiteY2" fmla="*/ 0 h 626012"/>
              <a:gd name="connsiteX3" fmla="*/ 0 w 1448973"/>
              <a:gd name="connsiteY3" fmla="*/ 0 h 626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973" h="626012">
                <a:moveTo>
                  <a:pt x="1448973" y="626012"/>
                </a:moveTo>
                <a:lnTo>
                  <a:pt x="1195754" y="626012"/>
                </a:lnTo>
                <a:lnTo>
                  <a:pt x="1195754" y="0"/>
                </a:lnTo>
                <a:lnTo>
                  <a:pt x="0" y="0"/>
                </a:lnTo>
              </a:path>
            </a:pathLst>
          </a:custGeom>
          <a:noFill/>
          <a:ln w="57150">
            <a:solidFill>
              <a:schemeClr val="bg1"/>
            </a:solidFill>
            <a:headEnd type="triangl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Audio 7">
            <a:hlinkClick r:id="" action="ppaction://media"/>
            <a:extLst>
              <a:ext uri="{FF2B5EF4-FFF2-40B4-BE49-F238E27FC236}">
                <a16:creationId xmlns:a16="http://schemas.microsoft.com/office/drawing/2014/main" id="{DB1B1B0F-FB4A-0C4A-9A7F-533B85E9754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524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30416">
        <p:fade/>
      </p:transition>
    </mc:Choice>
    <mc:Fallback xmlns="">
      <p:transition spd="med" advTm="13041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err="1"/>
              <a:t>Nathan.Rutman@HPE.com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CONFIDENTIAL | AUTHORIZED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04FC826-72BB-4AF1-BA01-A94F7396A7DC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15" name="Audio 14">
            <a:hlinkClick r:id="" action="ppaction://media"/>
            <a:extLst>
              <a:ext uri="{FF2B5EF4-FFF2-40B4-BE49-F238E27FC236}">
                <a16:creationId xmlns:a16="http://schemas.microsoft.com/office/drawing/2014/main" id="{CA49A18F-7759-E34D-86D0-CF7391E94F5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738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860">
        <p:fade/>
      </p:transition>
    </mc:Choice>
    <mc:Fallback xmlns="">
      <p:transition spd="med" advTm="1286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ED17F09-C300-EA41-A242-BB5E61A0E37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HSM today</a:t>
            </a:r>
          </a:p>
          <a:p>
            <a:r>
              <a:rPr lang="en-US" dirty="0"/>
              <a:t>Tiering</a:t>
            </a:r>
          </a:p>
          <a:p>
            <a:r>
              <a:rPr lang="en-US" dirty="0"/>
              <a:t>Challenges</a:t>
            </a:r>
          </a:p>
          <a:p>
            <a:r>
              <a:rPr lang="en-US" dirty="0"/>
              <a:t>Externalizing the Coordinator</a:t>
            </a:r>
          </a:p>
          <a:p>
            <a:r>
              <a:rPr lang="en-US" dirty="0"/>
              <a:t>CDS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76661AE-72BC-214A-8D2B-89E264B479D1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CONFIDENTIAL | AUTHORIZED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A951947-F886-F04C-B18D-9DB15E60EE1F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2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DE96A38-4B71-6645-8D14-FDB5AF68A5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23510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9ECE9797-26F6-7F4B-B122-9C2716370939}"/>
              </a:ext>
            </a:extLst>
          </p:cNvPr>
          <p:cNvCxnSpPr>
            <a:cxnSpLocks/>
            <a:stCxn id="65" idx="3"/>
          </p:cNvCxnSpPr>
          <p:nvPr/>
        </p:nvCxnSpPr>
        <p:spPr>
          <a:xfrm>
            <a:off x="2074593" y="4493863"/>
            <a:ext cx="1790377" cy="0"/>
          </a:xfrm>
          <a:prstGeom prst="straightConnector1">
            <a:avLst/>
          </a:prstGeom>
          <a:ln w="57150"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id="{AF2470BA-0242-FD42-B16E-A8C99A6C68F8}"/>
              </a:ext>
            </a:extLst>
          </p:cNvPr>
          <p:cNvGrpSpPr/>
          <p:nvPr/>
        </p:nvGrpSpPr>
        <p:grpSpPr>
          <a:xfrm>
            <a:off x="3793682" y="4005024"/>
            <a:ext cx="1624818" cy="1223889"/>
            <a:chOff x="3939497" y="4584736"/>
            <a:chExt cx="1624818" cy="1223889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5792EEB2-D1A4-5F4F-AA4F-D944FCD4B98F}"/>
                </a:ext>
              </a:extLst>
            </p:cNvPr>
            <p:cNvSpPr/>
            <p:nvPr/>
          </p:nvSpPr>
          <p:spPr>
            <a:xfrm>
              <a:off x="4026248" y="4676176"/>
              <a:ext cx="998806" cy="562708"/>
            </a:xfrm>
            <a:prstGeom prst="rect">
              <a:avLst/>
            </a:prstGeom>
            <a:solidFill>
              <a:schemeClr val="accent5">
                <a:alpha val="51000"/>
              </a:schemeClr>
            </a:solidFill>
            <a:ln>
              <a:solidFill>
                <a:schemeClr val="accent5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/>
                <a:t>Data Movers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9D0FA382-6536-B843-8C9B-618340668D9A}"/>
                </a:ext>
              </a:extLst>
            </p:cNvPr>
            <p:cNvSpPr/>
            <p:nvPr/>
          </p:nvSpPr>
          <p:spPr>
            <a:xfrm>
              <a:off x="4178648" y="4828576"/>
              <a:ext cx="998806" cy="562708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/>
                <a:t>Data Movers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3E4FEAEC-283B-5C45-A539-37C699FEF374}"/>
                </a:ext>
              </a:extLst>
            </p:cNvPr>
            <p:cNvSpPr/>
            <p:nvPr/>
          </p:nvSpPr>
          <p:spPr>
            <a:xfrm>
              <a:off x="4331048" y="4980976"/>
              <a:ext cx="998806" cy="562708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/>
                <a:t>Data Movers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370A1DE7-B622-B443-B187-CEE22074C5C8}"/>
                </a:ext>
              </a:extLst>
            </p:cNvPr>
            <p:cNvSpPr/>
            <p:nvPr/>
          </p:nvSpPr>
          <p:spPr>
            <a:xfrm>
              <a:off x="4483448" y="5133376"/>
              <a:ext cx="998806" cy="562708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Data Movers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2F7763F5-501C-8848-A64D-C278D5A7EBB5}"/>
                </a:ext>
              </a:extLst>
            </p:cNvPr>
            <p:cNvSpPr/>
            <p:nvPr/>
          </p:nvSpPr>
          <p:spPr>
            <a:xfrm>
              <a:off x="3939497" y="4584736"/>
              <a:ext cx="1624818" cy="1223889"/>
            </a:xfrm>
            <a:prstGeom prst="rect">
              <a:avLst/>
            </a:prstGeom>
            <a:noFill/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18196D0F-EE4B-E646-9CDF-B11B1FE93EFC}"/>
              </a:ext>
            </a:extLst>
          </p:cNvPr>
          <p:cNvSpPr txBox="1"/>
          <p:nvPr/>
        </p:nvSpPr>
        <p:spPr>
          <a:xfrm>
            <a:off x="544930" y="5582815"/>
            <a:ext cx="5405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Tier n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AFBE818C-C3D4-D049-94E8-892AE75C9446}"/>
              </a:ext>
            </a:extLst>
          </p:cNvPr>
          <p:cNvSpPr txBox="1"/>
          <p:nvPr/>
        </p:nvSpPr>
        <p:spPr>
          <a:xfrm>
            <a:off x="840732" y="936956"/>
            <a:ext cx="1220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/>
              <a:t>Lustre namespace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74124964-01C2-BD42-AF09-CBF927CE806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1251" y="1322375"/>
            <a:ext cx="1601806" cy="1497688"/>
          </a:xfrm>
          <a:prstGeom prst="rect">
            <a:avLst/>
          </a:prstGeom>
        </p:spPr>
      </p:pic>
      <p:sp>
        <p:nvSpPr>
          <p:cNvPr id="98" name="Rectangle 97">
            <a:extLst>
              <a:ext uri="{FF2B5EF4-FFF2-40B4-BE49-F238E27FC236}">
                <a16:creationId xmlns:a16="http://schemas.microsoft.com/office/drawing/2014/main" id="{75BBA9FD-90FC-3C4A-ABDE-3B07C6D72CC4}"/>
              </a:ext>
            </a:extLst>
          </p:cNvPr>
          <p:cNvSpPr/>
          <p:nvPr/>
        </p:nvSpPr>
        <p:spPr>
          <a:xfrm>
            <a:off x="324092" y="1073514"/>
            <a:ext cx="2974694" cy="4585792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DE581980-22C6-C647-BC19-95586DFF0C0F}"/>
              </a:ext>
            </a:extLst>
          </p:cNvPr>
          <p:cNvSpPr txBox="1"/>
          <p:nvPr/>
        </p:nvSpPr>
        <p:spPr>
          <a:xfrm>
            <a:off x="1182856" y="418554"/>
            <a:ext cx="13500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/>
              <a:t>ClusterStor Platform</a:t>
            </a: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FB09AD7C-F1E6-8A49-942C-46B1D10B77C3}"/>
              </a:ext>
            </a:extLst>
          </p:cNvPr>
          <p:cNvSpPr/>
          <p:nvPr/>
        </p:nvSpPr>
        <p:spPr>
          <a:xfrm>
            <a:off x="3465841" y="3241900"/>
            <a:ext cx="5016650" cy="2407132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1D34CE4-0844-1140-A33B-057CEAFCADF2}"/>
              </a:ext>
            </a:extLst>
          </p:cNvPr>
          <p:cNvSpPr txBox="1"/>
          <p:nvPr/>
        </p:nvSpPr>
        <p:spPr>
          <a:xfrm>
            <a:off x="3759416" y="418554"/>
            <a:ext cx="16177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/>
              <a:t>ClusterStor Data Services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3CA74F4-E4A6-5346-8165-85DC0FE41D7E}"/>
              </a:ext>
            </a:extLst>
          </p:cNvPr>
          <p:cNvSpPr txBox="1"/>
          <p:nvPr/>
        </p:nvSpPr>
        <p:spPr>
          <a:xfrm>
            <a:off x="481508" y="2473496"/>
            <a:ext cx="7910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Metadata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A580B5-F4ED-8142-AA3B-33B5B61DCD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LUstre</a:t>
            </a:r>
            <a:r>
              <a:rPr lang="en-US" dirty="0"/>
              <a:t> HSM Today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846799C-707C-DB44-9D9F-2F614717DD07}"/>
              </a:ext>
            </a:extLst>
          </p:cNvPr>
          <p:cNvSpPr txBox="1"/>
          <p:nvPr/>
        </p:nvSpPr>
        <p:spPr>
          <a:xfrm>
            <a:off x="6667941" y="2988110"/>
            <a:ext cx="1338828" cy="440890"/>
          </a:xfrm>
          <a:prstGeom prst="rect">
            <a:avLst/>
          </a:prstGeom>
          <a:solidFill>
            <a:schemeClr val="tx1"/>
          </a:solidFill>
          <a:ln w="57150">
            <a:solidFill>
              <a:schemeClr val="accent2"/>
            </a:solidFill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l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HSM Archive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33B1EA48-2B77-E140-A067-CDDCD19D1232}"/>
              </a:ext>
            </a:extLst>
          </p:cNvPr>
          <p:cNvSpPr txBox="1"/>
          <p:nvPr/>
        </p:nvSpPr>
        <p:spPr>
          <a:xfrm>
            <a:off x="1490137" y="880534"/>
            <a:ext cx="756938" cy="440890"/>
          </a:xfrm>
          <a:prstGeom prst="rect">
            <a:avLst/>
          </a:prstGeom>
          <a:solidFill>
            <a:schemeClr val="tx1"/>
          </a:solidFill>
          <a:ln w="57150">
            <a:solidFill>
              <a:schemeClr val="accent2"/>
            </a:solidFill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l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Lustre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438C1A0-9CFF-8D4A-B802-710659C8994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27451" y="3983862"/>
            <a:ext cx="2133600" cy="1219200"/>
          </a:xfrm>
          <a:prstGeom prst="rect">
            <a:avLst/>
          </a:prstGeom>
        </p:spPr>
      </p:pic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947BCBA9-6D4D-7E4A-A0D7-C27207821B33}"/>
              </a:ext>
            </a:extLst>
          </p:cNvPr>
          <p:cNvCxnSpPr>
            <a:cxnSpLocks/>
          </p:cNvCxnSpPr>
          <p:nvPr/>
        </p:nvCxnSpPr>
        <p:spPr>
          <a:xfrm>
            <a:off x="5415226" y="4593462"/>
            <a:ext cx="543951" cy="0"/>
          </a:xfrm>
          <a:prstGeom prst="straightConnector1">
            <a:avLst/>
          </a:prstGeom>
          <a:ln w="57150"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5" name="Picture 64">
            <a:extLst>
              <a:ext uri="{FF2B5EF4-FFF2-40B4-BE49-F238E27FC236}">
                <a16:creationId xmlns:a16="http://schemas.microsoft.com/office/drawing/2014/main" id="{B1A35E89-4E9C-A845-BECF-08AA39A6253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00B0F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0277" y="4220045"/>
            <a:ext cx="414316" cy="547636"/>
          </a:xfrm>
          <a:prstGeom prst="rect">
            <a:avLst/>
          </a:prstGeom>
        </p:spPr>
      </p:pic>
      <p:sp>
        <p:nvSpPr>
          <p:cNvPr id="68" name="TextBox 67">
            <a:extLst>
              <a:ext uri="{FF2B5EF4-FFF2-40B4-BE49-F238E27FC236}">
                <a16:creationId xmlns:a16="http://schemas.microsoft.com/office/drawing/2014/main" id="{9AEF8E01-C83B-4648-A6B4-885B1BFF423B}"/>
              </a:ext>
            </a:extLst>
          </p:cNvPr>
          <p:cNvSpPr txBox="1"/>
          <p:nvPr/>
        </p:nvSpPr>
        <p:spPr>
          <a:xfrm>
            <a:off x="941434" y="4315621"/>
            <a:ext cx="663964" cy="440890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ctr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OSTs</a:t>
            </a:r>
          </a:p>
        </p:txBody>
      </p:sp>
      <p:sp>
        <p:nvSpPr>
          <p:cNvPr id="78" name="Freeform 77">
            <a:extLst>
              <a:ext uri="{FF2B5EF4-FFF2-40B4-BE49-F238E27FC236}">
                <a16:creationId xmlns:a16="http://schemas.microsoft.com/office/drawing/2014/main" id="{DBF497D0-4F78-7A4D-86EB-23CC6DED330C}"/>
              </a:ext>
            </a:extLst>
          </p:cNvPr>
          <p:cNvSpPr/>
          <p:nvPr/>
        </p:nvSpPr>
        <p:spPr>
          <a:xfrm flipH="1">
            <a:off x="2246390" y="1483983"/>
            <a:ext cx="1913248" cy="555674"/>
          </a:xfrm>
          <a:custGeom>
            <a:avLst/>
            <a:gdLst>
              <a:gd name="connsiteX0" fmla="*/ 2025748 w 2025748"/>
              <a:gd name="connsiteY0" fmla="*/ 555674 h 555674"/>
              <a:gd name="connsiteX1" fmla="*/ 1019908 w 2025748"/>
              <a:gd name="connsiteY1" fmla="*/ 555674 h 555674"/>
              <a:gd name="connsiteX2" fmla="*/ 1019908 w 2025748"/>
              <a:gd name="connsiteY2" fmla="*/ 0 h 555674"/>
              <a:gd name="connsiteX3" fmla="*/ 0 w 2025748"/>
              <a:gd name="connsiteY3" fmla="*/ 0 h 555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5748" h="555674">
                <a:moveTo>
                  <a:pt x="2025748" y="555674"/>
                </a:moveTo>
                <a:lnTo>
                  <a:pt x="1019908" y="555674"/>
                </a:lnTo>
                <a:lnTo>
                  <a:pt x="1019908" y="0"/>
                </a:lnTo>
                <a:lnTo>
                  <a:pt x="0" y="0"/>
                </a:lnTo>
              </a:path>
            </a:pathLst>
          </a:custGeom>
          <a:noFill/>
          <a:ln w="571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7FDDD22-BF5D-C047-9D06-4875F9B314CC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9415" y="2948727"/>
            <a:ext cx="905105" cy="828235"/>
          </a:xfrm>
          <a:prstGeom prst="rect">
            <a:avLst/>
          </a:prstGeom>
        </p:spPr>
      </p:pic>
      <p:sp>
        <p:nvSpPr>
          <p:cNvPr id="84" name="TextBox 83">
            <a:extLst>
              <a:ext uri="{FF2B5EF4-FFF2-40B4-BE49-F238E27FC236}">
                <a16:creationId xmlns:a16="http://schemas.microsoft.com/office/drawing/2014/main" id="{4BD43F41-5947-D744-8978-4BE331AF34EC}"/>
              </a:ext>
            </a:extLst>
          </p:cNvPr>
          <p:cNvSpPr txBox="1"/>
          <p:nvPr/>
        </p:nvSpPr>
        <p:spPr>
          <a:xfrm>
            <a:off x="857967" y="3173939"/>
            <a:ext cx="601448" cy="440890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ctr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MDS</a:t>
            </a:r>
          </a:p>
        </p:txBody>
      </p: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04939961-A956-FF46-8379-139423A39007}"/>
              </a:ext>
            </a:extLst>
          </p:cNvPr>
          <p:cNvCxnSpPr>
            <a:cxnSpLocks/>
            <a:endCxn id="13" idx="3"/>
          </p:cNvCxnSpPr>
          <p:nvPr/>
        </p:nvCxnSpPr>
        <p:spPr>
          <a:xfrm flipH="1" flipV="1">
            <a:off x="2364520" y="3362845"/>
            <a:ext cx="1668314" cy="733622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C33FCD83-8539-E14E-9674-20720AC9BC7D}"/>
              </a:ext>
            </a:extLst>
          </p:cNvPr>
          <p:cNvCxnSpPr>
            <a:cxnSpLocks/>
          </p:cNvCxnSpPr>
          <p:nvPr/>
        </p:nvCxnSpPr>
        <p:spPr>
          <a:xfrm flipH="1" flipV="1">
            <a:off x="2364520" y="3448229"/>
            <a:ext cx="1820714" cy="800638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0" name="Straight Arrow Connector 89">
            <a:extLst>
              <a:ext uri="{FF2B5EF4-FFF2-40B4-BE49-F238E27FC236}">
                <a16:creationId xmlns:a16="http://schemas.microsoft.com/office/drawing/2014/main" id="{979FAA39-2572-E748-8603-9731D4F047B8}"/>
              </a:ext>
            </a:extLst>
          </p:cNvPr>
          <p:cNvCxnSpPr>
            <a:cxnSpLocks/>
          </p:cNvCxnSpPr>
          <p:nvPr/>
        </p:nvCxnSpPr>
        <p:spPr>
          <a:xfrm flipH="1" flipV="1">
            <a:off x="2364520" y="3533613"/>
            <a:ext cx="1973114" cy="867654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1" name="Straight Arrow Connector 90">
            <a:extLst>
              <a:ext uri="{FF2B5EF4-FFF2-40B4-BE49-F238E27FC236}">
                <a16:creationId xmlns:a16="http://schemas.microsoft.com/office/drawing/2014/main" id="{459D58EF-E49F-2C4B-BECD-BA13A9591F79}"/>
              </a:ext>
            </a:extLst>
          </p:cNvPr>
          <p:cNvCxnSpPr>
            <a:cxnSpLocks/>
          </p:cNvCxnSpPr>
          <p:nvPr/>
        </p:nvCxnSpPr>
        <p:spPr>
          <a:xfrm flipH="1" flipV="1">
            <a:off x="2364520" y="3618997"/>
            <a:ext cx="2125514" cy="934670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37" name="Group 36">
            <a:extLst>
              <a:ext uri="{FF2B5EF4-FFF2-40B4-BE49-F238E27FC236}">
                <a16:creationId xmlns:a16="http://schemas.microsoft.com/office/drawing/2014/main" id="{8D3205AE-414B-2144-9C73-220408C5BF35}"/>
              </a:ext>
            </a:extLst>
          </p:cNvPr>
          <p:cNvGrpSpPr/>
          <p:nvPr/>
        </p:nvGrpSpPr>
        <p:grpSpPr>
          <a:xfrm>
            <a:off x="6334304" y="1048948"/>
            <a:ext cx="2580428" cy="1834547"/>
            <a:chOff x="3515573" y="1079839"/>
            <a:chExt cx="2580428" cy="1834547"/>
          </a:xfrm>
        </p:grpSpPr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9DA5451D-1F7D-B040-A401-E31E6FA774EE}"/>
                </a:ext>
              </a:extLst>
            </p:cNvPr>
            <p:cNvSpPr/>
            <p:nvPr/>
          </p:nvSpPr>
          <p:spPr>
            <a:xfrm>
              <a:off x="4159639" y="1131228"/>
              <a:ext cx="998806" cy="562708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Policy</a:t>
              </a:r>
            </a:p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Engine</a:t>
              </a: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F3040A28-C8E3-2D41-926E-99A33D30C400}"/>
                </a:ext>
              </a:extLst>
            </p:cNvPr>
            <p:cNvSpPr/>
            <p:nvPr/>
          </p:nvSpPr>
          <p:spPr>
            <a:xfrm>
              <a:off x="4159638" y="1706254"/>
              <a:ext cx="719601" cy="351499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err="1">
                  <a:solidFill>
                    <a:schemeClr val="tx1"/>
                  </a:solidFill>
                </a:rPr>
                <a:t>llapi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FEEE8A25-16E6-BF41-9D71-63D8E53E921A}"/>
                </a:ext>
              </a:extLst>
            </p:cNvPr>
            <p:cNvSpPr/>
            <p:nvPr/>
          </p:nvSpPr>
          <p:spPr>
            <a:xfrm>
              <a:off x="3515573" y="1079839"/>
              <a:ext cx="2580428" cy="1717789"/>
            </a:xfrm>
            <a:prstGeom prst="rect">
              <a:avLst/>
            </a:prstGeom>
            <a:noFill/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DE3E939B-FF04-5A4D-A4D8-B70224A1C234}"/>
                </a:ext>
              </a:extLst>
            </p:cNvPr>
            <p:cNvSpPr txBox="1"/>
            <p:nvPr/>
          </p:nvSpPr>
          <p:spPr>
            <a:xfrm>
              <a:off x="3809923" y="2473496"/>
              <a:ext cx="1444626" cy="440890"/>
            </a:xfrm>
            <a:prstGeom prst="rect">
              <a:avLst/>
            </a:prstGeom>
            <a:solidFill>
              <a:schemeClr val="tx1"/>
            </a:solidFill>
            <a:ln w="57150">
              <a:solidFill>
                <a:schemeClr val="accent2"/>
              </a:solidFill>
              <a:miter lim="800000"/>
            </a:ln>
          </p:spPr>
          <p:txBody>
            <a:bodyPr wrap="none" lIns="91440" tIns="91440" rIns="91440" bIns="91440" rtlCol="0">
              <a:spAutoFit/>
            </a:bodyPr>
            <a:lstStyle/>
            <a:p>
              <a:pPr algn="l">
                <a:lnSpc>
                  <a:spcPct val="90000"/>
                </a:lnSpc>
                <a:spcBef>
                  <a:spcPts val="400"/>
                </a:spcBef>
              </a:pPr>
              <a:r>
                <a:rPr lang="en-US" dirty="0">
                  <a:solidFill>
                    <a:schemeClr val="bg1"/>
                  </a:solidFill>
                </a:rPr>
                <a:t>HSM Manager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7950B8AC-43F1-C84E-A6FF-F5B70F540C68}"/>
              </a:ext>
            </a:extLst>
          </p:cNvPr>
          <p:cNvGrpSpPr/>
          <p:nvPr/>
        </p:nvGrpSpPr>
        <p:grpSpPr>
          <a:xfrm>
            <a:off x="4123521" y="501815"/>
            <a:ext cx="2212502" cy="2365390"/>
            <a:chOff x="4123521" y="501815"/>
            <a:chExt cx="2212502" cy="2365390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840ED5A1-442C-3F4E-ADA1-62C1F7FBCCC0}"/>
                </a:ext>
              </a:extLst>
            </p:cNvPr>
            <p:cNvSpPr txBox="1"/>
            <p:nvPr/>
          </p:nvSpPr>
          <p:spPr>
            <a:xfrm>
              <a:off x="4123521" y="1957212"/>
              <a:ext cx="2212502" cy="909993"/>
            </a:xfrm>
            <a:prstGeom prst="rect">
              <a:avLst/>
            </a:prstGeom>
            <a:noFill/>
            <a:ln w="57150">
              <a:noFill/>
              <a:miter lim="800000"/>
            </a:ln>
          </p:spPr>
          <p:txBody>
            <a:bodyPr wrap="square" lIns="91440" tIns="91440" rIns="91440" bIns="91440" rtlCol="0">
              <a:spAutoFit/>
            </a:bodyPr>
            <a:lstStyle/>
            <a:p>
              <a:pPr algn="l">
                <a:lnSpc>
                  <a:spcPct val="90000"/>
                </a:lnSpc>
                <a:spcBef>
                  <a:spcPts val="400"/>
                </a:spcBef>
              </a:pPr>
              <a:r>
                <a:rPr lang="en-US" sz="2400" dirty="0" err="1">
                  <a:solidFill>
                    <a:schemeClr val="bg1"/>
                  </a:solidFill>
                </a:rPr>
                <a:t>lfs</a:t>
              </a:r>
              <a:r>
                <a:rPr lang="en-US" sz="2400" dirty="0">
                  <a:solidFill>
                    <a:schemeClr val="bg1"/>
                  </a:solidFill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</a:rPr>
                <a:t>hsm_archive</a:t>
              </a:r>
              <a:endParaRPr lang="en-US" sz="2400" dirty="0">
                <a:solidFill>
                  <a:schemeClr val="bg1"/>
                </a:solidFill>
              </a:endParaRPr>
            </a:p>
            <a:p>
              <a:pPr algn="l">
                <a:lnSpc>
                  <a:spcPct val="90000"/>
                </a:lnSpc>
                <a:spcBef>
                  <a:spcPts val="400"/>
                </a:spcBef>
              </a:pPr>
              <a:r>
                <a:rPr lang="en-US" sz="2400" dirty="0" err="1">
                  <a:solidFill>
                    <a:schemeClr val="bg1"/>
                  </a:solidFill>
                </a:rPr>
                <a:t>lfs</a:t>
              </a:r>
              <a:r>
                <a:rPr lang="en-US" sz="2400" dirty="0">
                  <a:solidFill>
                    <a:schemeClr val="bg1"/>
                  </a:solidFill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</a:rPr>
                <a:t>hsm_restore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  <p:grpSp>
          <p:nvGrpSpPr>
            <p:cNvPr id="109" name="Group 108">
              <a:extLst>
                <a:ext uri="{FF2B5EF4-FFF2-40B4-BE49-F238E27FC236}">
                  <a16:creationId xmlns:a16="http://schemas.microsoft.com/office/drawing/2014/main" id="{6E871D47-6CC4-BB47-8672-816DF22D1FCE}"/>
                </a:ext>
              </a:extLst>
            </p:cNvPr>
            <p:cNvGrpSpPr/>
            <p:nvPr/>
          </p:nvGrpSpPr>
          <p:grpSpPr>
            <a:xfrm>
              <a:off x="4610624" y="501815"/>
              <a:ext cx="1146829" cy="1665089"/>
              <a:chOff x="9030825" y="1054117"/>
              <a:chExt cx="1146829" cy="1665089"/>
            </a:xfrm>
          </p:grpSpPr>
          <p:sp>
            <p:nvSpPr>
              <p:cNvPr id="110" name="TextBox 109">
                <a:extLst>
                  <a:ext uri="{FF2B5EF4-FFF2-40B4-BE49-F238E27FC236}">
                    <a16:creationId xmlns:a16="http://schemas.microsoft.com/office/drawing/2014/main" id="{40F91AEF-D651-6846-AF49-0E19D1D0B4A1}"/>
                  </a:ext>
                </a:extLst>
              </p:cNvPr>
              <p:cNvSpPr txBox="1"/>
              <p:nvPr/>
            </p:nvSpPr>
            <p:spPr>
              <a:xfrm>
                <a:off x="9336338" y="2278316"/>
                <a:ext cx="593432" cy="440890"/>
              </a:xfrm>
              <a:prstGeom prst="rect">
                <a:avLst/>
              </a:prstGeom>
              <a:noFill/>
              <a:ln w="57150">
                <a:noFill/>
                <a:miter lim="800000"/>
              </a:ln>
            </p:spPr>
            <p:txBody>
              <a:bodyPr wrap="none" lIns="91440" tIns="91440" rIns="91440" bIns="91440" rtlCol="0">
                <a:sp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400"/>
                  </a:spcBef>
                </a:pPr>
                <a:r>
                  <a:rPr lang="en-US" dirty="0">
                    <a:solidFill>
                      <a:schemeClr val="bg1"/>
                    </a:solidFill>
                  </a:rPr>
                  <a:t>User</a:t>
                </a:r>
              </a:p>
            </p:txBody>
          </p:sp>
          <p:pic>
            <p:nvPicPr>
              <p:cNvPr id="111" name="Picture 110">
                <a:extLst>
                  <a:ext uri="{FF2B5EF4-FFF2-40B4-BE49-F238E27FC236}">
                    <a16:creationId xmlns:a16="http://schemas.microsoft.com/office/drawing/2014/main" id="{B6523F95-DA97-974B-8A64-4F17F95329D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030825" y="1054117"/>
                <a:ext cx="1146829" cy="1279637"/>
              </a:xfrm>
              <a:prstGeom prst="rect">
                <a:avLst/>
              </a:prstGeom>
            </p:spPr>
          </p:pic>
        </p:grpSp>
      </p:grp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2FB6E93B-80EC-894E-B251-9233C5951AD8}"/>
              </a:ext>
            </a:extLst>
          </p:cNvPr>
          <p:cNvCxnSpPr>
            <a:cxnSpLocks/>
          </p:cNvCxnSpPr>
          <p:nvPr/>
        </p:nvCxnSpPr>
        <p:spPr>
          <a:xfrm flipH="1">
            <a:off x="2421093" y="2106812"/>
            <a:ext cx="1601806" cy="1159870"/>
          </a:xfrm>
          <a:prstGeom prst="straightConnector1">
            <a:avLst/>
          </a:prstGeom>
          <a:ln w="12700">
            <a:headEnd type="none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61" name="Group 60">
            <a:extLst>
              <a:ext uri="{FF2B5EF4-FFF2-40B4-BE49-F238E27FC236}">
                <a16:creationId xmlns:a16="http://schemas.microsoft.com/office/drawing/2014/main" id="{90BA9B81-7B19-0440-AF36-C88824EC572D}"/>
              </a:ext>
            </a:extLst>
          </p:cNvPr>
          <p:cNvGrpSpPr/>
          <p:nvPr/>
        </p:nvGrpSpPr>
        <p:grpSpPr>
          <a:xfrm>
            <a:off x="2365781" y="1969974"/>
            <a:ext cx="4486840" cy="1333068"/>
            <a:chOff x="2365781" y="1969974"/>
            <a:chExt cx="4486840" cy="1333068"/>
          </a:xfrm>
        </p:grpSpPr>
        <p:cxnSp>
          <p:nvCxnSpPr>
            <p:cNvPr id="112" name="Straight Arrow Connector 111">
              <a:extLst>
                <a:ext uri="{FF2B5EF4-FFF2-40B4-BE49-F238E27FC236}">
                  <a16:creationId xmlns:a16="http://schemas.microsoft.com/office/drawing/2014/main" id="{CB73E4A4-AF1F-4547-9A81-2F5B4A107C7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98816" y="2033014"/>
              <a:ext cx="1601806" cy="1159870"/>
            </a:xfrm>
            <a:prstGeom prst="straightConnector1">
              <a:avLst/>
            </a:prstGeom>
            <a:ln w="12700">
              <a:headEnd type="none"/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3" name="Straight Arrow Connector 112">
              <a:extLst>
                <a:ext uri="{FF2B5EF4-FFF2-40B4-BE49-F238E27FC236}">
                  <a16:creationId xmlns:a16="http://schemas.microsoft.com/office/drawing/2014/main" id="{3D382DD5-53A7-1E4E-AC16-D11CC61F748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65781" y="1969974"/>
              <a:ext cx="1601806" cy="1159870"/>
            </a:xfrm>
            <a:prstGeom prst="straightConnector1">
              <a:avLst/>
            </a:prstGeom>
            <a:ln w="12700">
              <a:headEnd type="none"/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5" name="Straight Arrow Connector 114">
              <a:extLst>
                <a:ext uri="{FF2B5EF4-FFF2-40B4-BE49-F238E27FC236}">
                  <a16:creationId xmlns:a16="http://schemas.microsoft.com/office/drawing/2014/main" id="{B3A46CA8-D09B-6B44-8AB3-9CFA64A8DCA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40395" y="2264538"/>
              <a:ext cx="4412226" cy="1038504"/>
            </a:xfrm>
            <a:prstGeom prst="straightConnector1">
              <a:avLst/>
            </a:prstGeom>
            <a:ln w="12700">
              <a:prstDash val="sysDot"/>
              <a:headEnd type="none"/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pic>
        <p:nvPicPr>
          <p:cNvPr id="12" name="Audio 11">
            <a:hlinkClick r:id="" action="ppaction://media"/>
            <a:extLst>
              <a:ext uri="{FF2B5EF4-FFF2-40B4-BE49-F238E27FC236}">
                <a16:creationId xmlns:a16="http://schemas.microsoft.com/office/drawing/2014/main" id="{26D8299D-5F26-3242-9698-61DFBC590514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46492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40633">
        <p:fade/>
      </p:transition>
    </mc:Choice>
    <mc:Fallback xmlns="">
      <p:transition spd="med" advTm="14063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3.33333E-6 L -0.23346 0.03357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02" y="173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1.85185E-6 L 0.23724 -0.00139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62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7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AF2470BA-0242-FD42-B16E-A8C99A6C68F8}"/>
              </a:ext>
            </a:extLst>
          </p:cNvPr>
          <p:cNvGrpSpPr/>
          <p:nvPr/>
        </p:nvGrpSpPr>
        <p:grpSpPr>
          <a:xfrm>
            <a:off x="3793682" y="4005024"/>
            <a:ext cx="1624818" cy="1223889"/>
            <a:chOff x="3939497" y="4584736"/>
            <a:chExt cx="1624818" cy="1223889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5792EEB2-D1A4-5F4F-AA4F-D944FCD4B98F}"/>
                </a:ext>
              </a:extLst>
            </p:cNvPr>
            <p:cNvSpPr/>
            <p:nvPr/>
          </p:nvSpPr>
          <p:spPr>
            <a:xfrm>
              <a:off x="4026248" y="4676176"/>
              <a:ext cx="998806" cy="562708"/>
            </a:xfrm>
            <a:prstGeom prst="rect">
              <a:avLst/>
            </a:prstGeom>
            <a:solidFill>
              <a:schemeClr val="accent5">
                <a:alpha val="51000"/>
              </a:schemeClr>
            </a:solidFill>
            <a:ln>
              <a:solidFill>
                <a:schemeClr val="accent5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/>
                <a:t>Data Movers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9D0FA382-6536-B843-8C9B-618340668D9A}"/>
                </a:ext>
              </a:extLst>
            </p:cNvPr>
            <p:cNvSpPr/>
            <p:nvPr/>
          </p:nvSpPr>
          <p:spPr>
            <a:xfrm>
              <a:off x="4178648" y="4828576"/>
              <a:ext cx="998806" cy="562708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/>
                <a:t>Data Movers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3E4FEAEC-283B-5C45-A539-37C699FEF374}"/>
                </a:ext>
              </a:extLst>
            </p:cNvPr>
            <p:cNvSpPr/>
            <p:nvPr/>
          </p:nvSpPr>
          <p:spPr>
            <a:xfrm>
              <a:off x="4331048" y="4980976"/>
              <a:ext cx="998806" cy="562708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/>
                <a:t>Data Movers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370A1DE7-B622-B443-B187-CEE22074C5C8}"/>
                </a:ext>
              </a:extLst>
            </p:cNvPr>
            <p:cNvSpPr/>
            <p:nvPr/>
          </p:nvSpPr>
          <p:spPr>
            <a:xfrm>
              <a:off x="4483448" y="5133376"/>
              <a:ext cx="998806" cy="562708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Data Movers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2F7763F5-501C-8848-A64D-C278D5A7EBB5}"/>
                </a:ext>
              </a:extLst>
            </p:cNvPr>
            <p:cNvSpPr/>
            <p:nvPr/>
          </p:nvSpPr>
          <p:spPr>
            <a:xfrm>
              <a:off x="3939497" y="4584736"/>
              <a:ext cx="1624818" cy="1223889"/>
            </a:xfrm>
            <a:prstGeom prst="rect">
              <a:avLst/>
            </a:prstGeom>
            <a:noFill/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18196D0F-EE4B-E646-9CDF-B11B1FE93EFC}"/>
              </a:ext>
            </a:extLst>
          </p:cNvPr>
          <p:cNvSpPr txBox="1"/>
          <p:nvPr/>
        </p:nvSpPr>
        <p:spPr>
          <a:xfrm>
            <a:off x="544930" y="5582815"/>
            <a:ext cx="5405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Tier n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AFBE818C-C3D4-D049-94E8-892AE75C9446}"/>
              </a:ext>
            </a:extLst>
          </p:cNvPr>
          <p:cNvSpPr txBox="1"/>
          <p:nvPr/>
        </p:nvSpPr>
        <p:spPr>
          <a:xfrm>
            <a:off x="840732" y="936956"/>
            <a:ext cx="1220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/>
              <a:t>Lustre namespace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74124964-01C2-BD42-AF09-CBF927CE806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1251" y="1322375"/>
            <a:ext cx="1601806" cy="1497688"/>
          </a:xfrm>
          <a:prstGeom prst="rect">
            <a:avLst/>
          </a:prstGeom>
        </p:spPr>
      </p:pic>
      <p:sp>
        <p:nvSpPr>
          <p:cNvPr id="98" name="Rectangle 97">
            <a:extLst>
              <a:ext uri="{FF2B5EF4-FFF2-40B4-BE49-F238E27FC236}">
                <a16:creationId xmlns:a16="http://schemas.microsoft.com/office/drawing/2014/main" id="{75BBA9FD-90FC-3C4A-ABDE-3B07C6D72CC4}"/>
              </a:ext>
            </a:extLst>
          </p:cNvPr>
          <p:cNvSpPr/>
          <p:nvPr/>
        </p:nvSpPr>
        <p:spPr>
          <a:xfrm>
            <a:off x="324092" y="1073514"/>
            <a:ext cx="2974694" cy="4585792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DE581980-22C6-C647-BC19-95586DFF0C0F}"/>
              </a:ext>
            </a:extLst>
          </p:cNvPr>
          <p:cNvSpPr txBox="1"/>
          <p:nvPr/>
        </p:nvSpPr>
        <p:spPr>
          <a:xfrm>
            <a:off x="1182856" y="418554"/>
            <a:ext cx="13500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/>
              <a:t>ClusterStor Platform</a:t>
            </a: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FB09AD7C-F1E6-8A49-942C-46B1D10B77C3}"/>
              </a:ext>
            </a:extLst>
          </p:cNvPr>
          <p:cNvSpPr/>
          <p:nvPr/>
        </p:nvSpPr>
        <p:spPr>
          <a:xfrm>
            <a:off x="3465841" y="3241900"/>
            <a:ext cx="5016650" cy="2407132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1D34CE4-0844-1140-A33B-057CEAFCADF2}"/>
              </a:ext>
            </a:extLst>
          </p:cNvPr>
          <p:cNvSpPr txBox="1"/>
          <p:nvPr/>
        </p:nvSpPr>
        <p:spPr>
          <a:xfrm>
            <a:off x="3759416" y="418554"/>
            <a:ext cx="16177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/>
              <a:t>ClusterStor Data Services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3CA74F4-E4A6-5346-8165-85DC0FE41D7E}"/>
              </a:ext>
            </a:extLst>
          </p:cNvPr>
          <p:cNvSpPr txBox="1"/>
          <p:nvPr/>
        </p:nvSpPr>
        <p:spPr>
          <a:xfrm>
            <a:off x="481508" y="2473496"/>
            <a:ext cx="7910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Metadata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A580B5-F4ED-8142-AA3B-33B5B61DCD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LUstre</a:t>
            </a:r>
            <a:r>
              <a:rPr lang="en-US" dirty="0"/>
              <a:t> HSM WITH TIERING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846799C-707C-DB44-9D9F-2F614717DD07}"/>
              </a:ext>
            </a:extLst>
          </p:cNvPr>
          <p:cNvSpPr txBox="1"/>
          <p:nvPr/>
        </p:nvSpPr>
        <p:spPr>
          <a:xfrm>
            <a:off x="6667941" y="2988110"/>
            <a:ext cx="1338828" cy="440890"/>
          </a:xfrm>
          <a:prstGeom prst="rect">
            <a:avLst/>
          </a:prstGeom>
          <a:solidFill>
            <a:schemeClr val="tx1"/>
          </a:solidFill>
          <a:ln w="57150">
            <a:solidFill>
              <a:schemeClr val="accent2"/>
            </a:solidFill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l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HSM Archive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33B1EA48-2B77-E140-A067-CDDCD19D1232}"/>
              </a:ext>
            </a:extLst>
          </p:cNvPr>
          <p:cNvSpPr txBox="1"/>
          <p:nvPr/>
        </p:nvSpPr>
        <p:spPr>
          <a:xfrm>
            <a:off x="1490137" y="880534"/>
            <a:ext cx="756938" cy="440890"/>
          </a:xfrm>
          <a:prstGeom prst="rect">
            <a:avLst/>
          </a:prstGeom>
          <a:solidFill>
            <a:schemeClr val="tx1"/>
          </a:solidFill>
          <a:ln w="57150">
            <a:solidFill>
              <a:schemeClr val="accent2"/>
            </a:solidFill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l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Lustre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438C1A0-9CFF-8D4A-B802-710659C8994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27451" y="3983862"/>
            <a:ext cx="2133600" cy="1219200"/>
          </a:xfrm>
          <a:prstGeom prst="rect">
            <a:avLst/>
          </a:prstGeom>
        </p:spPr>
      </p:pic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947BCBA9-6D4D-7E4A-A0D7-C27207821B33}"/>
              </a:ext>
            </a:extLst>
          </p:cNvPr>
          <p:cNvCxnSpPr>
            <a:cxnSpLocks/>
          </p:cNvCxnSpPr>
          <p:nvPr/>
        </p:nvCxnSpPr>
        <p:spPr>
          <a:xfrm>
            <a:off x="5415226" y="4593462"/>
            <a:ext cx="543951" cy="0"/>
          </a:xfrm>
          <a:prstGeom prst="straightConnector1">
            <a:avLst/>
          </a:prstGeom>
          <a:ln w="57150"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Freeform 77">
            <a:extLst>
              <a:ext uri="{FF2B5EF4-FFF2-40B4-BE49-F238E27FC236}">
                <a16:creationId xmlns:a16="http://schemas.microsoft.com/office/drawing/2014/main" id="{DBF497D0-4F78-7A4D-86EB-23CC6DED330C}"/>
              </a:ext>
            </a:extLst>
          </p:cNvPr>
          <p:cNvSpPr/>
          <p:nvPr/>
        </p:nvSpPr>
        <p:spPr>
          <a:xfrm flipH="1">
            <a:off x="2246390" y="1483983"/>
            <a:ext cx="1913248" cy="555674"/>
          </a:xfrm>
          <a:custGeom>
            <a:avLst/>
            <a:gdLst>
              <a:gd name="connsiteX0" fmla="*/ 2025748 w 2025748"/>
              <a:gd name="connsiteY0" fmla="*/ 555674 h 555674"/>
              <a:gd name="connsiteX1" fmla="*/ 1019908 w 2025748"/>
              <a:gd name="connsiteY1" fmla="*/ 555674 h 555674"/>
              <a:gd name="connsiteX2" fmla="*/ 1019908 w 2025748"/>
              <a:gd name="connsiteY2" fmla="*/ 0 h 555674"/>
              <a:gd name="connsiteX3" fmla="*/ 0 w 2025748"/>
              <a:gd name="connsiteY3" fmla="*/ 0 h 555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5748" h="555674">
                <a:moveTo>
                  <a:pt x="2025748" y="555674"/>
                </a:moveTo>
                <a:lnTo>
                  <a:pt x="1019908" y="555674"/>
                </a:lnTo>
                <a:lnTo>
                  <a:pt x="1019908" y="0"/>
                </a:lnTo>
                <a:lnTo>
                  <a:pt x="0" y="0"/>
                </a:lnTo>
              </a:path>
            </a:pathLst>
          </a:custGeom>
          <a:noFill/>
          <a:ln w="571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7FDDD22-BF5D-C047-9D06-4875F9B314CC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9415" y="2948727"/>
            <a:ext cx="905105" cy="828235"/>
          </a:xfrm>
          <a:prstGeom prst="rect">
            <a:avLst/>
          </a:prstGeom>
        </p:spPr>
      </p:pic>
      <p:sp>
        <p:nvSpPr>
          <p:cNvPr id="84" name="TextBox 83">
            <a:extLst>
              <a:ext uri="{FF2B5EF4-FFF2-40B4-BE49-F238E27FC236}">
                <a16:creationId xmlns:a16="http://schemas.microsoft.com/office/drawing/2014/main" id="{4BD43F41-5947-D744-8978-4BE331AF34EC}"/>
              </a:ext>
            </a:extLst>
          </p:cNvPr>
          <p:cNvSpPr txBox="1"/>
          <p:nvPr/>
        </p:nvSpPr>
        <p:spPr>
          <a:xfrm>
            <a:off x="857967" y="3173939"/>
            <a:ext cx="601448" cy="440890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ctr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MDS</a:t>
            </a:r>
          </a:p>
        </p:txBody>
      </p: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04939961-A956-FF46-8379-139423A39007}"/>
              </a:ext>
            </a:extLst>
          </p:cNvPr>
          <p:cNvCxnSpPr>
            <a:cxnSpLocks/>
            <a:endCxn id="13" idx="3"/>
          </p:cNvCxnSpPr>
          <p:nvPr/>
        </p:nvCxnSpPr>
        <p:spPr>
          <a:xfrm flipH="1" flipV="1">
            <a:off x="2364520" y="3362845"/>
            <a:ext cx="1668314" cy="733622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C33FCD83-8539-E14E-9674-20720AC9BC7D}"/>
              </a:ext>
            </a:extLst>
          </p:cNvPr>
          <p:cNvCxnSpPr>
            <a:cxnSpLocks/>
          </p:cNvCxnSpPr>
          <p:nvPr/>
        </p:nvCxnSpPr>
        <p:spPr>
          <a:xfrm flipH="1" flipV="1">
            <a:off x="2364520" y="3448229"/>
            <a:ext cx="1820714" cy="800638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0" name="Straight Arrow Connector 89">
            <a:extLst>
              <a:ext uri="{FF2B5EF4-FFF2-40B4-BE49-F238E27FC236}">
                <a16:creationId xmlns:a16="http://schemas.microsoft.com/office/drawing/2014/main" id="{979FAA39-2572-E748-8603-9731D4F047B8}"/>
              </a:ext>
            </a:extLst>
          </p:cNvPr>
          <p:cNvCxnSpPr>
            <a:cxnSpLocks/>
          </p:cNvCxnSpPr>
          <p:nvPr/>
        </p:nvCxnSpPr>
        <p:spPr>
          <a:xfrm flipH="1" flipV="1">
            <a:off x="2364520" y="3533613"/>
            <a:ext cx="1973114" cy="867654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1" name="Straight Arrow Connector 90">
            <a:extLst>
              <a:ext uri="{FF2B5EF4-FFF2-40B4-BE49-F238E27FC236}">
                <a16:creationId xmlns:a16="http://schemas.microsoft.com/office/drawing/2014/main" id="{459D58EF-E49F-2C4B-BECD-BA13A9591F79}"/>
              </a:ext>
            </a:extLst>
          </p:cNvPr>
          <p:cNvCxnSpPr>
            <a:cxnSpLocks/>
          </p:cNvCxnSpPr>
          <p:nvPr/>
        </p:nvCxnSpPr>
        <p:spPr>
          <a:xfrm flipH="1" flipV="1">
            <a:off x="2364520" y="3618997"/>
            <a:ext cx="2125514" cy="934670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8" name="Group 7">
            <a:extLst>
              <a:ext uri="{FF2B5EF4-FFF2-40B4-BE49-F238E27FC236}">
                <a16:creationId xmlns:a16="http://schemas.microsoft.com/office/drawing/2014/main" id="{9DD38AF0-2EF7-844A-AA74-4005732BB97C}"/>
              </a:ext>
            </a:extLst>
          </p:cNvPr>
          <p:cNvGrpSpPr/>
          <p:nvPr/>
        </p:nvGrpSpPr>
        <p:grpSpPr>
          <a:xfrm>
            <a:off x="3472541" y="1241209"/>
            <a:ext cx="2580428" cy="1866821"/>
            <a:chOff x="3515573" y="1219693"/>
            <a:chExt cx="2580428" cy="1866821"/>
          </a:xfrm>
        </p:grpSpPr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9DA5451D-1F7D-B040-A401-E31E6FA774EE}"/>
                </a:ext>
              </a:extLst>
            </p:cNvPr>
            <p:cNvSpPr/>
            <p:nvPr/>
          </p:nvSpPr>
          <p:spPr>
            <a:xfrm>
              <a:off x="4159639" y="1303356"/>
              <a:ext cx="998806" cy="562708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Policy</a:t>
              </a:r>
            </a:p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Engine</a:t>
              </a: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F3040A28-C8E3-2D41-926E-99A33D30C400}"/>
                </a:ext>
              </a:extLst>
            </p:cNvPr>
            <p:cNvSpPr/>
            <p:nvPr/>
          </p:nvSpPr>
          <p:spPr>
            <a:xfrm>
              <a:off x="4159638" y="1878382"/>
              <a:ext cx="719601" cy="351499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err="1">
                  <a:solidFill>
                    <a:schemeClr val="tx1"/>
                  </a:solidFill>
                </a:rPr>
                <a:t>llapi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FEEE8A25-16E6-BF41-9D71-63D8E53E921A}"/>
                </a:ext>
              </a:extLst>
            </p:cNvPr>
            <p:cNvSpPr/>
            <p:nvPr/>
          </p:nvSpPr>
          <p:spPr>
            <a:xfrm>
              <a:off x="3515573" y="1219693"/>
              <a:ext cx="2580428" cy="1717789"/>
            </a:xfrm>
            <a:prstGeom prst="rect">
              <a:avLst/>
            </a:prstGeom>
            <a:noFill/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DE3E939B-FF04-5A4D-A4D8-B70224A1C234}"/>
                </a:ext>
              </a:extLst>
            </p:cNvPr>
            <p:cNvSpPr txBox="1"/>
            <p:nvPr/>
          </p:nvSpPr>
          <p:spPr>
            <a:xfrm>
              <a:off x="3809923" y="2645624"/>
              <a:ext cx="1444626" cy="440890"/>
            </a:xfrm>
            <a:prstGeom prst="rect">
              <a:avLst/>
            </a:prstGeom>
            <a:solidFill>
              <a:schemeClr val="tx1"/>
            </a:solidFill>
            <a:ln w="57150">
              <a:solidFill>
                <a:schemeClr val="accent2"/>
              </a:solidFill>
              <a:miter lim="800000"/>
            </a:ln>
          </p:spPr>
          <p:txBody>
            <a:bodyPr wrap="none" lIns="91440" tIns="91440" rIns="91440" bIns="91440" rtlCol="0">
              <a:spAutoFit/>
            </a:bodyPr>
            <a:lstStyle/>
            <a:p>
              <a:pPr algn="l">
                <a:lnSpc>
                  <a:spcPct val="90000"/>
                </a:lnSpc>
                <a:spcBef>
                  <a:spcPts val="400"/>
                </a:spcBef>
              </a:pPr>
              <a:r>
                <a:rPr lang="en-US" dirty="0">
                  <a:solidFill>
                    <a:schemeClr val="bg1"/>
                  </a:solidFill>
                </a:rPr>
                <a:t>HSM Manager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F4671FCE-5676-3E44-81CE-EC692A7CA727}"/>
              </a:ext>
            </a:extLst>
          </p:cNvPr>
          <p:cNvGrpSpPr/>
          <p:nvPr/>
        </p:nvGrpSpPr>
        <p:grpSpPr>
          <a:xfrm>
            <a:off x="7505716" y="617372"/>
            <a:ext cx="1146829" cy="1665089"/>
            <a:chOff x="9030825" y="1054117"/>
            <a:chExt cx="1146829" cy="1665089"/>
          </a:xfrm>
        </p:grpSpPr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306F2351-20E3-8842-888F-7FAD6DEC33E2}"/>
                </a:ext>
              </a:extLst>
            </p:cNvPr>
            <p:cNvSpPr txBox="1"/>
            <p:nvPr/>
          </p:nvSpPr>
          <p:spPr>
            <a:xfrm>
              <a:off x="9336338" y="2278316"/>
              <a:ext cx="593432" cy="440890"/>
            </a:xfrm>
            <a:prstGeom prst="rect">
              <a:avLst/>
            </a:prstGeom>
            <a:noFill/>
            <a:ln w="57150">
              <a:noFill/>
              <a:miter lim="800000"/>
            </a:ln>
          </p:spPr>
          <p:txBody>
            <a:bodyPr wrap="none" lIns="91440" tIns="91440" rIns="91440" bIns="91440" rtlCol="0">
              <a:spAutoFit/>
            </a:bodyPr>
            <a:lstStyle/>
            <a:p>
              <a:pPr algn="l">
                <a:lnSpc>
                  <a:spcPct val="90000"/>
                </a:lnSpc>
                <a:spcBef>
                  <a:spcPts val="400"/>
                </a:spcBef>
              </a:pPr>
              <a:r>
                <a:rPr lang="en-US" dirty="0">
                  <a:solidFill>
                    <a:schemeClr val="bg1"/>
                  </a:solidFill>
                </a:rPr>
                <a:t>User</a:t>
              </a:r>
            </a:p>
          </p:txBody>
        </p:sp>
        <p:pic>
          <p:nvPicPr>
            <p:cNvPr id="99" name="Picture 98">
              <a:extLst>
                <a:ext uri="{FF2B5EF4-FFF2-40B4-BE49-F238E27FC236}">
                  <a16:creationId xmlns:a16="http://schemas.microsoft.com/office/drawing/2014/main" id="{CF6193A0-8CF4-3947-992F-6E0E0384E1E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30825" y="1054117"/>
              <a:ext cx="1146829" cy="1279637"/>
            </a:xfrm>
            <a:prstGeom prst="rect">
              <a:avLst/>
            </a:prstGeom>
          </p:spPr>
        </p:pic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C62C8E8F-581C-2948-A145-F3BEF8FD4958}"/>
              </a:ext>
            </a:extLst>
          </p:cNvPr>
          <p:cNvGrpSpPr/>
          <p:nvPr/>
        </p:nvGrpSpPr>
        <p:grpSpPr>
          <a:xfrm>
            <a:off x="2365781" y="1969974"/>
            <a:ext cx="4486840" cy="1333068"/>
            <a:chOff x="2365781" y="1969974"/>
            <a:chExt cx="4486840" cy="1333068"/>
          </a:xfrm>
        </p:grpSpPr>
        <p:cxnSp>
          <p:nvCxnSpPr>
            <p:cNvPr id="51" name="Straight Arrow Connector 50">
              <a:extLst>
                <a:ext uri="{FF2B5EF4-FFF2-40B4-BE49-F238E27FC236}">
                  <a16:creationId xmlns:a16="http://schemas.microsoft.com/office/drawing/2014/main" id="{399FE230-5BA2-4A4D-9197-07FF2224AA9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98816" y="2033014"/>
              <a:ext cx="1601806" cy="1159870"/>
            </a:xfrm>
            <a:prstGeom prst="straightConnector1">
              <a:avLst/>
            </a:prstGeom>
            <a:ln w="12700">
              <a:headEnd type="none"/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2" name="Straight Arrow Connector 51">
              <a:extLst>
                <a:ext uri="{FF2B5EF4-FFF2-40B4-BE49-F238E27FC236}">
                  <a16:creationId xmlns:a16="http://schemas.microsoft.com/office/drawing/2014/main" id="{04BBAF3B-39AB-1B4D-A326-C422EB9E553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65781" y="1969974"/>
              <a:ext cx="1601806" cy="1159870"/>
            </a:xfrm>
            <a:prstGeom prst="straightConnector1">
              <a:avLst/>
            </a:prstGeom>
            <a:ln w="12700">
              <a:headEnd type="none"/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5" name="Straight Arrow Connector 54">
              <a:extLst>
                <a:ext uri="{FF2B5EF4-FFF2-40B4-BE49-F238E27FC236}">
                  <a16:creationId xmlns:a16="http://schemas.microsoft.com/office/drawing/2014/main" id="{DF79046B-3992-344F-90B0-AA892BB1A79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40395" y="2264538"/>
              <a:ext cx="4412226" cy="1038504"/>
            </a:xfrm>
            <a:prstGeom prst="straightConnector1">
              <a:avLst/>
            </a:prstGeom>
            <a:ln w="12700">
              <a:prstDash val="sysDot"/>
              <a:headEnd type="none"/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4A92962E-5B13-F644-BF57-71B0FE4E646B}"/>
              </a:ext>
            </a:extLst>
          </p:cNvPr>
          <p:cNvCxnSpPr>
            <a:cxnSpLocks/>
          </p:cNvCxnSpPr>
          <p:nvPr/>
        </p:nvCxnSpPr>
        <p:spPr>
          <a:xfrm flipH="1">
            <a:off x="2421093" y="2106812"/>
            <a:ext cx="1601806" cy="1159870"/>
          </a:xfrm>
          <a:prstGeom prst="straightConnector1">
            <a:avLst/>
          </a:prstGeom>
          <a:ln w="12700">
            <a:headEnd type="none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10" name="Group 9">
            <a:extLst>
              <a:ext uri="{FF2B5EF4-FFF2-40B4-BE49-F238E27FC236}">
                <a16:creationId xmlns:a16="http://schemas.microsoft.com/office/drawing/2014/main" id="{5D12D63B-B268-F540-BF5E-E47DEB3AE945}"/>
              </a:ext>
            </a:extLst>
          </p:cNvPr>
          <p:cNvGrpSpPr/>
          <p:nvPr/>
        </p:nvGrpSpPr>
        <p:grpSpPr>
          <a:xfrm>
            <a:off x="1660277" y="4220045"/>
            <a:ext cx="2204693" cy="547636"/>
            <a:chOff x="1660277" y="4220045"/>
            <a:chExt cx="2204693" cy="547636"/>
          </a:xfrm>
        </p:grpSpPr>
        <p:cxnSp>
          <p:nvCxnSpPr>
            <p:cNvPr id="57" name="Straight Arrow Connector 56">
              <a:extLst>
                <a:ext uri="{FF2B5EF4-FFF2-40B4-BE49-F238E27FC236}">
                  <a16:creationId xmlns:a16="http://schemas.microsoft.com/office/drawing/2014/main" id="{B0673212-CF10-A54A-90A8-184984E8B53E}"/>
                </a:ext>
              </a:extLst>
            </p:cNvPr>
            <p:cNvCxnSpPr>
              <a:cxnSpLocks/>
              <a:stCxn id="58" idx="3"/>
            </p:cNvCxnSpPr>
            <p:nvPr/>
          </p:nvCxnSpPr>
          <p:spPr>
            <a:xfrm>
              <a:off x="2074593" y="4493863"/>
              <a:ext cx="1790377" cy="0"/>
            </a:xfrm>
            <a:prstGeom prst="straightConnector1">
              <a:avLst/>
            </a:prstGeom>
            <a:ln w="57150">
              <a:solidFill>
                <a:schemeClr val="bg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E9F9A5B9-47AE-574F-B3B5-F04CDAF6BF8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duotone>
                <a:prstClr val="black"/>
                <a:srgbClr val="00B0F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60277" y="4220045"/>
              <a:ext cx="414316" cy="547636"/>
            </a:xfrm>
            <a:prstGeom prst="rect">
              <a:avLst/>
            </a:prstGeom>
          </p:spPr>
        </p:pic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E5CC419E-108D-514B-9A5A-91B9C2BC576A}"/>
              </a:ext>
            </a:extLst>
          </p:cNvPr>
          <p:cNvSpPr txBox="1"/>
          <p:nvPr/>
        </p:nvSpPr>
        <p:spPr>
          <a:xfrm>
            <a:off x="7127062" y="2106812"/>
            <a:ext cx="2212502" cy="909993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 wrap="square" lIns="91440" tIns="91440" rIns="91440" bIns="91440" rtlCol="0">
            <a:spAutoFit/>
          </a:bodyPr>
          <a:lstStyle/>
          <a:p>
            <a:pPr algn="l">
              <a:lnSpc>
                <a:spcPct val="90000"/>
              </a:lnSpc>
              <a:spcBef>
                <a:spcPts val="400"/>
              </a:spcBef>
            </a:pPr>
            <a:r>
              <a:rPr lang="en-US" sz="2400" dirty="0" err="1">
                <a:solidFill>
                  <a:schemeClr val="bg1"/>
                </a:solidFill>
              </a:rPr>
              <a:t>lfs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hsm_archive</a:t>
            </a:r>
            <a:endParaRPr lang="en-US" sz="2400" dirty="0">
              <a:solidFill>
                <a:schemeClr val="bg1"/>
              </a:solidFill>
            </a:endParaRPr>
          </a:p>
          <a:p>
            <a:pPr algn="l">
              <a:lnSpc>
                <a:spcPct val="90000"/>
              </a:lnSpc>
              <a:spcBef>
                <a:spcPts val="400"/>
              </a:spcBef>
            </a:pPr>
            <a:r>
              <a:rPr lang="en-US" sz="2400" dirty="0" err="1">
                <a:solidFill>
                  <a:schemeClr val="bg1"/>
                </a:solidFill>
              </a:rPr>
              <a:t>lfs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hsm_restore</a:t>
            </a:r>
            <a:endParaRPr lang="en-US" sz="2400" dirty="0">
              <a:solidFill>
                <a:schemeClr val="bg1"/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89976D9-0379-8245-8E3E-249D4E91C377}"/>
              </a:ext>
            </a:extLst>
          </p:cNvPr>
          <p:cNvGrpSpPr/>
          <p:nvPr/>
        </p:nvGrpSpPr>
        <p:grpSpPr>
          <a:xfrm>
            <a:off x="1027601" y="3977010"/>
            <a:ext cx="3157632" cy="2613811"/>
            <a:chOff x="1027601" y="3977010"/>
            <a:chExt cx="3157632" cy="2613811"/>
          </a:xfrm>
        </p:grpSpPr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9ECE9797-26F6-7F4B-B122-9C2716370939}"/>
                </a:ext>
              </a:extLst>
            </p:cNvPr>
            <p:cNvCxnSpPr>
              <a:cxnSpLocks/>
            </p:cNvCxnSpPr>
            <p:nvPr/>
          </p:nvCxnSpPr>
          <p:spPr>
            <a:xfrm>
              <a:off x="2090056" y="4377818"/>
              <a:ext cx="1790377" cy="0"/>
            </a:xfrm>
            <a:prstGeom prst="straightConnector1">
              <a:avLst/>
            </a:prstGeom>
            <a:ln w="57150">
              <a:solidFill>
                <a:schemeClr val="bg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38CA0A0F-FF51-AA46-A67D-D0CDB4757B6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54429" y="3983880"/>
              <a:ext cx="414316" cy="547636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94B029C9-D224-A943-99CC-B34F6B37905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duotone>
                <a:prstClr val="black"/>
                <a:srgbClr val="00B0F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54429" y="4724501"/>
              <a:ext cx="414316" cy="547636"/>
            </a:xfrm>
            <a:prstGeom prst="rect">
              <a:avLst/>
            </a:prstGeom>
          </p:spPr>
        </p:pic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4423FB91-D349-B949-875C-3448DAC51882}"/>
                </a:ext>
              </a:extLst>
            </p:cNvPr>
            <p:cNvSpPr txBox="1"/>
            <p:nvPr/>
          </p:nvSpPr>
          <p:spPr>
            <a:xfrm>
              <a:off x="1027601" y="3977010"/>
              <a:ext cx="652743" cy="690189"/>
            </a:xfrm>
            <a:prstGeom prst="rect">
              <a:avLst/>
            </a:prstGeom>
            <a:noFill/>
            <a:ln w="57150">
              <a:noFill/>
              <a:miter lim="800000"/>
            </a:ln>
          </p:spPr>
          <p:txBody>
            <a:bodyPr wrap="none" lIns="91440" tIns="91440" rIns="91440" bIns="91440" rtlCol="0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ts val="400"/>
                </a:spcBef>
              </a:pPr>
              <a:r>
                <a:rPr lang="en-US" dirty="0">
                  <a:solidFill>
                    <a:schemeClr val="bg1"/>
                  </a:solidFill>
                </a:rPr>
                <a:t>Flash</a:t>
              </a:r>
              <a:br>
                <a:rPr lang="en-US" dirty="0">
                  <a:solidFill>
                    <a:schemeClr val="bg1"/>
                  </a:solidFill>
                </a:rPr>
              </a:br>
              <a:r>
                <a:rPr lang="en-US" dirty="0">
                  <a:solidFill>
                    <a:schemeClr val="bg1"/>
                  </a:solidFill>
                </a:rPr>
                <a:t>Pool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8C750872-34E0-104D-8006-EF9ABFC6313C}"/>
                </a:ext>
              </a:extLst>
            </p:cNvPr>
            <p:cNvSpPr txBox="1"/>
            <p:nvPr/>
          </p:nvSpPr>
          <p:spPr>
            <a:xfrm>
              <a:off x="1065271" y="4616812"/>
              <a:ext cx="577402" cy="690189"/>
            </a:xfrm>
            <a:prstGeom prst="rect">
              <a:avLst/>
            </a:prstGeom>
            <a:noFill/>
            <a:ln w="57150">
              <a:noFill/>
              <a:miter lim="800000"/>
            </a:ln>
          </p:spPr>
          <p:txBody>
            <a:bodyPr wrap="none" lIns="91440" tIns="91440" rIns="91440" bIns="91440" rtlCol="0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ts val="400"/>
                </a:spcBef>
              </a:pPr>
              <a:r>
                <a:rPr lang="en-US" dirty="0">
                  <a:solidFill>
                    <a:schemeClr val="bg1"/>
                  </a:solidFill>
                </a:rPr>
                <a:t>Disk</a:t>
              </a:r>
              <a:br>
                <a:rPr lang="en-US" dirty="0">
                  <a:solidFill>
                    <a:schemeClr val="bg1"/>
                  </a:solidFill>
                </a:rPr>
              </a:br>
              <a:r>
                <a:rPr lang="en-US" dirty="0">
                  <a:solidFill>
                    <a:schemeClr val="bg1"/>
                  </a:solidFill>
                </a:rPr>
                <a:t>Pool</a:t>
              </a:r>
            </a:p>
          </p:txBody>
        </p:sp>
        <p:cxnSp>
          <p:nvCxnSpPr>
            <p:cNvPr id="48" name="Straight Arrow Connector 47">
              <a:extLst>
                <a:ext uri="{FF2B5EF4-FFF2-40B4-BE49-F238E27FC236}">
                  <a16:creationId xmlns:a16="http://schemas.microsoft.com/office/drawing/2014/main" id="{2C883EA3-B68E-DB4D-908D-450134400061}"/>
                </a:ext>
              </a:extLst>
            </p:cNvPr>
            <p:cNvCxnSpPr>
              <a:cxnSpLocks/>
            </p:cNvCxnSpPr>
            <p:nvPr/>
          </p:nvCxnSpPr>
          <p:spPr>
            <a:xfrm>
              <a:off x="2168745" y="4945779"/>
              <a:ext cx="2016488" cy="16127"/>
            </a:xfrm>
            <a:prstGeom prst="straightConnector1">
              <a:avLst/>
            </a:prstGeom>
            <a:ln w="57150">
              <a:solidFill>
                <a:schemeClr val="bg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6109AC6E-A6BA-3446-8C90-8E98332D18E1}"/>
                </a:ext>
              </a:extLst>
            </p:cNvPr>
            <p:cNvSpPr txBox="1"/>
            <p:nvPr/>
          </p:nvSpPr>
          <p:spPr>
            <a:xfrm>
              <a:off x="1867435" y="5680828"/>
              <a:ext cx="2212502" cy="909993"/>
            </a:xfrm>
            <a:prstGeom prst="rect">
              <a:avLst/>
            </a:prstGeom>
            <a:noFill/>
            <a:ln w="57150">
              <a:noFill/>
              <a:miter lim="800000"/>
            </a:ln>
          </p:spPr>
          <p:txBody>
            <a:bodyPr wrap="square" lIns="91440" tIns="91440" rIns="91440" bIns="91440" rtlCol="0">
              <a:spAutoFit/>
            </a:bodyPr>
            <a:lstStyle/>
            <a:p>
              <a:pPr algn="l">
                <a:lnSpc>
                  <a:spcPct val="90000"/>
                </a:lnSpc>
                <a:spcBef>
                  <a:spcPts val="400"/>
                </a:spcBef>
              </a:pPr>
              <a:r>
                <a:rPr lang="en-US" sz="2400" dirty="0">
                  <a:solidFill>
                    <a:schemeClr val="bg1"/>
                  </a:solidFill>
                </a:rPr>
                <a:t>migrate</a:t>
              </a:r>
            </a:p>
            <a:p>
              <a:pPr algn="l">
                <a:lnSpc>
                  <a:spcPct val="90000"/>
                </a:lnSpc>
                <a:spcBef>
                  <a:spcPts val="400"/>
                </a:spcBef>
              </a:pPr>
              <a:r>
                <a:rPr lang="en-US" sz="2400" dirty="0">
                  <a:solidFill>
                    <a:schemeClr val="bg1"/>
                  </a:solidFill>
                </a:rPr>
                <a:t>mirror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221593F-D883-7946-896D-82D702DBB392}"/>
              </a:ext>
            </a:extLst>
          </p:cNvPr>
          <p:cNvGrpSpPr/>
          <p:nvPr/>
        </p:nvGrpSpPr>
        <p:grpSpPr>
          <a:xfrm>
            <a:off x="2278627" y="1828449"/>
            <a:ext cx="9055406" cy="1677382"/>
            <a:chOff x="2278627" y="1828449"/>
            <a:chExt cx="9055406" cy="1677382"/>
          </a:xfrm>
        </p:grpSpPr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C1203998-CB0A-3E45-86DC-42A4EFFADFA7}"/>
                </a:ext>
              </a:extLst>
            </p:cNvPr>
            <p:cNvSpPr txBox="1"/>
            <p:nvPr/>
          </p:nvSpPr>
          <p:spPr>
            <a:xfrm>
              <a:off x="9121531" y="1828449"/>
              <a:ext cx="2212502" cy="1677382"/>
            </a:xfrm>
            <a:prstGeom prst="rect">
              <a:avLst/>
            </a:prstGeom>
            <a:noFill/>
            <a:ln w="57150">
              <a:noFill/>
              <a:miter lim="800000"/>
            </a:ln>
          </p:spPr>
          <p:txBody>
            <a:bodyPr wrap="square" lIns="91440" tIns="91440" rIns="91440" bIns="91440" rtlCol="0">
              <a:spAutoFit/>
            </a:bodyPr>
            <a:lstStyle/>
            <a:p>
              <a:pPr algn="l">
                <a:lnSpc>
                  <a:spcPct val="90000"/>
                </a:lnSpc>
                <a:spcBef>
                  <a:spcPts val="400"/>
                </a:spcBef>
              </a:pPr>
              <a:r>
                <a:rPr lang="en-US" sz="2400" dirty="0" err="1">
                  <a:solidFill>
                    <a:schemeClr val="bg1"/>
                  </a:solidFill>
                </a:rPr>
                <a:t>lfs</a:t>
              </a:r>
              <a:r>
                <a:rPr lang="en-US" sz="2400" dirty="0">
                  <a:solidFill>
                    <a:schemeClr val="bg1"/>
                  </a:solidFill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</a:rPr>
                <a:t>hsm_archive</a:t>
              </a:r>
              <a:endParaRPr lang="en-US" sz="2400" dirty="0">
                <a:solidFill>
                  <a:schemeClr val="bg1"/>
                </a:solidFill>
              </a:endParaRPr>
            </a:p>
            <a:p>
              <a:pPr algn="l">
                <a:lnSpc>
                  <a:spcPct val="90000"/>
                </a:lnSpc>
                <a:spcBef>
                  <a:spcPts val="400"/>
                </a:spcBef>
              </a:pPr>
              <a:r>
                <a:rPr lang="en-US" sz="2400" dirty="0" err="1">
                  <a:solidFill>
                    <a:schemeClr val="bg1"/>
                  </a:solidFill>
                </a:rPr>
                <a:t>lfs</a:t>
              </a:r>
              <a:r>
                <a:rPr lang="en-US" sz="2400" dirty="0">
                  <a:solidFill>
                    <a:schemeClr val="bg1"/>
                  </a:solidFill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</a:rPr>
                <a:t>hsm_restore</a:t>
              </a:r>
              <a:endParaRPr lang="en-US" sz="2400" dirty="0">
                <a:solidFill>
                  <a:schemeClr val="bg1"/>
                </a:solidFill>
              </a:endParaRPr>
            </a:p>
            <a:p>
              <a:pPr algn="l">
                <a:lnSpc>
                  <a:spcPct val="90000"/>
                </a:lnSpc>
                <a:spcBef>
                  <a:spcPts val="400"/>
                </a:spcBef>
              </a:pPr>
              <a:r>
                <a:rPr lang="en-US" sz="2400" dirty="0" err="1">
                  <a:solidFill>
                    <a:schemeClr val="bg1"/>
                  </a:solidFill>
                </a:rPr>
                <a:t>lfs</a:t>
              </a:r>
              <a:r>
                <a:rPr lang="en-US" sz="2400" dirty="0">
                  <a:solidFill>
                    <a:schemeClr val="bg1"/>
                  </a:solidFill>
                </a:rPr>
                <a:t> migrate -</a:t>
              </a:r>
              <a:r>
                <a:rPr lang="en-US" sz="2400" dirty="0" err="1">
                  <a:solidFill>
                    <a:schemeClr val="bg1"/>
                  </a:solidFill>
                </a:rPr>
                <a:t>hsm</a:t>
              </a:r>
              <a:endParaRPr lang="en-US" sz="2400" dirty="0">
                <a:solidFill>
                  <a:schemeClr val="bg1"/>
                </a:solidFill>
              </a:endParaRPr>
            </a:p>
            <a:p>
              <a:pPr algn="l">
                <a:lnSpc>
                  <a:spcPct val="90000"/>
                </a:lnSpc>
                <a:spcBef>
                  <a:spcPts val="400"/>
                </a:spcBef>
              </a:pPr>
              <a:r>
                <a:rPr lang="en-US" sz="2400" dirty="0" err="1">
                  <a:solidFill>
                    <a:schemeClr val="bg1"/>
                  </a:solidFill>
                </a:rPr>
                <a:t>lfs</a:t>
              </a:r>
              <a:r>
                <a:rPr lang="en-US" sz="2400" dirty="0">
                  <a:solidFill>
                    <a:schemeClr val="bg1"/>
                  </a:solidFill>
                </a:rPr>
                <a:t> mirror -</a:t>
              </a:r>
              <a:r>
                <a:rPr lang="en-US" sz="2400" dirty="0" err="1">
                  <a:solidFill>
                    <a:schemeClr val="bg1"/>
                  </a:solidFill>
                </a:rPr>
                <a:t>hsm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250538D1-729A-8040-9123-0DC00C8DE023}"/>
                </a:ext>
              </a:extLst>
            </p:cNvPr>
            <p:cNvGrpSpPr/>
            <p:nvPr/>
          </p:nvGrpSpPr>
          <p:grpSpPr>
            <a:xfrm>
              <a:off x="2278627" y="1831427"/>
              <a:ext cx="1650545" cy="1232506"/>
              <a:chOff x="2278627" y="1831427"/>
              <a:chExt cx="1650545" cy="1232506"/>
            </a:xfrm>
          </p:grpSpPr>
          <p:cxnSp>
            <p:nvCxnSpPr>
              <p:cNvPr id="66" name="Straight Arrow Connector 65">
                <a:extLst>
                  <a:ext uri="{FF2B5EF4-FFF2-40B4-BE49-F238E27FC236}">
                    <a16:creationId xmlns:a16="http://schemas.microsoft.com/office/drawing/2014/main" id="{F2EDD9E2-59AA-0744-B8CB-3584DF5A990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327366" y="1904063"/>
                <a:ext cx="1601806" cy="1159870"/>
              </a:xfrm>
              <a:prstGeom prst="straightConnector1">
                <a:avLst/>
              </a:prstGeom>
              <a:ln w="12700">
                <a:headEnd type="none"/>
                <a:tailEnd type="triangle"/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67" name="Straight Arrow Connector 66">
                <a:extLst>
                  <a:ext uri="{FF2B5EF4-FFF2-40B4-BE49-F238E27FC236}">
                    <a16:creationId xmlns:a16="http://schemas.microsoft.com/office/drawing/2014/main" id="{D8600B79-EA01-A74D-A879-6BD82C89044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278627" y="1831427"/>
                <a:ext cx="1601806" cy="1159870"/>
              </a:xfrm>
              <a:prstGeom prst="straightConnector1">
                <a:avLst/>
              </a:prstGeom>
              <a:ln w="12700">
                <a:headEnd type="none"/>
                <a:tailEnd type="triangle"/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0A7777B-FA2C-E348-999A-72126F891F83}"/>
              </a:ext>
            </a:extLst>
          </p:cNvPr>
          <p:cNvGrpSpPr/>
          <p:nvPr/>
        </p:nvGrpSpPr>
        <p:grpSpPr>
          <a:xfrm>
            <a:off x="2454915" y="549359"/>
            <a:ext cx="8879118" cy="2717323"/>
            <a:chOff x="2454915" y="549359"/>
            <a:chExt cx="8879118" cy="2717323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F40F4A48-9E50-8D45-A788-2366020361A0}"/>
                </a:ext>
              </a:extLst>
            </p:cNvPr>
            <p:cNvGrpSpPr/>
            <p:nvPr/>
          </p:nvGrpSpPr>
          <p:grpSpPr>
            <a:xfrm>
              <a:off x="9477435" y="549359"/>
              <a:ext cx="1856598" cy="1231312"/>
              <a:chOff x="6625893" y="1047004"/>
              <a:chExt cx="1856598" cy="1231312"/>
            </a:xfrm>
          </p:grpSpPr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2075FBA9-40C5-6647-8EE3-907B89BC255D}"/>
                  </a:ext>
                </a:extLst>
              </p:cNvPr>
              <p:cNvSpPr txBox="1"/>
              <p:nvPr/>
            </p:nvSpPr>
            <p:spPr>
              <a:xfrm>
                <a:off x="6625893" y="1837426"/>
                <a:ext cx="1856598" cy="440890"/>
              </a:xfrm>
              <a:prstGeom prst="rect">
                <a:avLst/>
              </a:prstGeom>
              <a:noFill/>
              <a:ln w="57150">
                <a:noFill/>
                <a:miter lim="800000"/>
              </a:ln>
            </p:spPr>
            <p:txBody>
              <a:bodyPr wrap="none" lIns="91440" tIns="91440" rIns="91440" bIns="91440" rtlCol="0">
                <a:sp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400"/>
                  </a:spcBef>
                </a:pPr>
                <a:r>
                  <a:rPr lang="en-US" dirty="0">
                    <a:solidFill>
                      <a:schemeClr val="bg1"/>
                    </a:solidFill>
                  </a:rPr>
                  <a:t>Workload manager</a:t>
                </a:r>
              </a:p>
            </p:txBody>
          </p:sp>
          <p:pic>
            <p:nvPicPr>
              <p:cNvPr id="96" name="Picture 95">
                <a:extLst>
                  <a:ext uri="{FF2B5EF4-FFF2-40B4-BE49-F238E27FC236}">
                    <a16:creationId xmlns:a16="http://schemas.microsoft.com/office/drawing/2014/main" id="{984713F8-280C-D440-A9BC-712695CA8BC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118262" y="1047004"/>
                <a:ext cx="762000" cy="762000"/>
              </a:xfrm>
              <a:prstGeom prst="rect">
                <a:avLst/>
              </a:prstGeom>
            </p:spPr>
          </p:pic>
        </p:grpSp>
        <p:cxnSp>
          <p:nvCxnSpPr>
            <p:cNvPr id="69" name="Straight Arrow Connector 68">
              <a:extLst>
                <a:ext uri="{FF2B5EF4-FFF2-40B4-BE49-F238E27FC236}">
                  <a16:creationId xmlns:a16="http://schemas.microsoft.com/office/drawing/2014/main" id="{7F17F00E-B277-8348-8137-42A85C37C0C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54915" y="1100979"/>
              <a:ext cx="7216210" cy="2165703"/>
            </a:xfrm>
            <a:prstGeom prst="straightConnector1">
              <a:avLst/>
            </a:prstGeom>
            <a:ln w="12700">
              <a:headEnd type="none"/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0" name="Straight Arrow Connector 69">
              <a:extLst>
                <a:ext uri="{FF2B5EF4-FFF2-40B4-BE49-F238E27FC236}">
                  <a16:creationId xmlns:a16="http://schemas.microsoft.com/office/drawing/2014/main" id="{F4308A16-96FF-9942-8A7F-E4D52CC8545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83543" y="1011693"/>
              <a:ext cx="7216210" cy="2165703"/>
            </a:xfrm>
            <a:prstGeom prst="straightConnector1">
              <a:avLst/>
            </a:prstGeom>
            <a:ln w="12700">
              <a:headEnd type="none"/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1" name="Straight Arrow Connector 70">
              <a:extLst>
                <a:ext uri="{FF2B5EF4-FFF2-40B4-BE49-F238E27FC236}">
                  <a16:creationId xmlns:a16="http://schemas.microsoft.com/office/drawing/2014/main" id="{D57153EA-2BD4-6F4C-9373-58E10EE203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69435" y="921753"/>
              <a:ext cx="7216210" cy="2165703"/>
            </a:xfrm>
            <a:prstGeom prst="straightConnector1">
              <a:avLst/>
            </a:prstGeom>
            <a:ln w="12700">
              <a:headEnd type="none"/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71207CBC-D37F-2C45-B316-FDCBC4D976B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7967" y="2403631"/>
            <a:ext cx="1961488" cy="1798689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B3B571D5-5C61-0247-83F7-91242871A5E6}"/>
              </a:ext>
            </a:extLst>
          </p:cNvPr>
          <p:cNvGrpSpPr/>
          <p:nvPr/>
        </p:nvGrpSpPr>
        <p:grpSpPr>
          <a:xfrm>
            <a:off x="3793682" y="4945779"/>
            <a:ext cx="928459" cy="1488626"/>
            <a:chOff x="3793682" y="4945779"/>
            <a:chExt cx="928459" cy="1488626"/>
          </a:xfrm>
        </p:grpSpPr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09B50E69-8BDD-5845-A2D8-FE5D84CB19E8}"/>
                </a:ext>
              </a:extLst>
            </p:cNvPr>
            <p:cNvSpPr txBox="1"/>
            <p:nvPr/>
          </p:nvSpPr>
          <p:spPr>
            <a:xfrm>
              <a:off x="3793682" y="5993515"/>
              <a:ext cx="928459" cy="440890"/>
            </a:xfrm>
            <a:prstGeom prst="rect">
              <a:avLst/>
            </a:prstGeom>
            <a:solidFill>
              <a:schemeClr val="tx1"/>
            </a:solidFill>
            <a:ln w="57150">
              <a:solidFill>
                <a:schemeClr val="accent2"/>
              </a:solidFill>
              <a:miter lim="800000"/>
            </a:ln>
          </p:spPr>
          <p:txBody>
            <a:bodyPr wrap="none" lIns="91440" tIns="91440" rIns="91440" bIns="91440" rtlCol="0">
              <a:spAutoFit/>
            </a:bodyPr>
            <a:lstStyle/>
            <a:p>
              <a:pPr algn="l">
                <a:lnSpc>
                  <a:spcPct val="90000"/>
                </a:lnSpc>
                <a:spcBef>
                  <a:spcPts val="400"/>
                </a:spcBef>
              </a:pPr>
              <a:r>
                <a:rPr lang="en-US" dirty="0">
                  <a:solidFill>
                    <a:schemeClr val="bg1"/>
                  </a:solidFill>
                </a:rPr>
                <a:t>Lustre 2</a:t>
              </a:r>
            </a:p>
          </p:txBody>
        </p:sp>
        <p:cxnSp>
          <p:nvCxnSpPr>
            <p:cNvPr id="76" name="Straight Arrow Connector 75">
              <a:extLst>
                <a:ext uri="{FF2B5EF4-FFF2-40B4-BE49-F238E27FC236}">
                  <a16:creationId xmlns:a16="http://schemas.microsoft.com/office/drawing/2014/main" id="{F4DFE913-1DAB-8A42-AE65-CDDE3B75C840}"/>
                </a:ext>
              </a:extLst>
            </p:cNvPr>
            <p:cNvCxnSpPr>
              <a:cxnSpLocks/>
              <a:stCxn id="75" idx="0"/>
            </p:cNvCxnSpPr>
            <p:nvPr/>
          </p:nvCxnSpPr>
          <p:spPr>
            <a:xfrm flipH="1" flipV="1">
              <a:off x="4257911" y="4945779"/>
              <a:ext cx="1" cy="1047736"/>
            </a:xfrm>
            <a:prstGeom prst="straightConnector1">
              <a:avLst/>
            </a:prstGeom>
            <a:ln w="57150">
              <a:solidFill>
                <a:schemeClr val="bg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9" name="Audio 58">
            <a:hlinkClick r:id="" action="ppaction://media"/>
            <a:extLst>
              <a:ext uri="{FF2B5EF4-FFF2-40B4-BE49-F238E27FC236}">
                <a16:creationId xmlns:a16="http://schemas.microsoft.com/office/drawing/2014/main" id="{60795BFC-4D3E-E24C-9B25-D7286869C2C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30348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7900">
        <p:fade/>
      </p:transition>
    </mc:Choice>
    <mc:Fallback xmlns="">
      <p:transition spd="med" advTm="1079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"/>
                </p:tgtEl>
              </p:cMediaNode>
            </p:audio>
          </p:childTnLst>
        </p:cTn>
      </p:par>
    </p:tnLst>
    <p:bldLst>
      <p:bldP spid="6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A580B5-F4ED-8142-AA3B-33B5B61DCD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Bigger world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72768E9-6BA4-E94E-9A9D-69D98AD67D8C}"/>
              </a:ext>
            </a:extLst>
          </p:cNvPr>
          <p:cNvGrpSpPr/>
          <p:nvPr/>
        </p:nvGrpSpPr>
        <p:grpSpPr>
          <a:xfrm>
            <a:off x="324092" y="418554"/>
            <a:ext cx="11009941" cy="6172267"/>
            <a:chOff x="324092" y="418554"/>
            <a:chExt cx="11009941" cy="6172267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AF2470BA-0242-FD42-B16E-A8C99A6C68F8}"/>
                </a:ext>
              </a:extLst>
            </p:cNvPr>
            <p:cNvGrpSpPr/>
            <p:nvPr/>
          </p:nvGrpSpPr>
          <p:grpSpPr>
            <a:xfrm>
              <a:off x="3793682" y="4005024"/>
              <a:ext cx="1624818" cy="1223889"/>
              <a:chOff x="3939497" y="4584736"/>
              <a:chExt cx="1624818" cy="1223889"/>
            </a:xfrm>
          </p:grpSpPr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5792EEB2-D1A4-5F4F-AA4F-D944FCD4B98F}"/>
                  </a:ext>
                </a:extLst>
              </p:cNvPr>
              <p:cNvSpPr/>
              <p:nvPr/>
            </p:nvSpPr>
            <p:spPr>
              <a:xfrm>
                <a:off x="4026248" y="4676176"/>
                <a:ext cx="998806" cy="562708"/>
              </a:xfrm>
              <a:prstGeom prst="rect">
                <a:avLst/>
              </a:prstGeom>
              <a:solidFill>
                <a:schemeClr val="accent5">
                  <a:alpha val="51000"/>
                </a:schemeClr>
              </a:solidFill>
              <a:ln>
                <a:solidFill>
                  <a:schemeClr val="accent5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dirty="0"/>
                  <a:t>Data Movers</a:t>
                </a:r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9D0FA382-6536-B843-8C9B-618340668D9A}"/>
                  </a:ext>
                </a:extLst>
              </p:cNvPr>
              <p:cNvSpPr/>
              <p:nvPr/>
            </p:nvSpPr>
            <p:spPr>
              <a:xfrm>
                <a:off x="4178648" y="4828576"/>
                <a:ext cx="998806" cy="562708"/>
              </a:xfrm>
              <a:prstGeom prst="rect">
                <a:avLst/>
              </a:prstGeom>
              <a:solidFill>
                <a:schemeClr val="accent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dirty="0"/>
                  <a:t>Data Movers</a:t>
                </a:r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3E4FEAEC-283B-5C45-A539-37C699FEF374}"/>
                  </a:ext>
                </a:extLst>
              </p:cNvPr>
              <p:cNvSpPr/>
              <p:nvPr/>
            </p:nvSpPr>
            <p:spPr>
              <a:xfrm>
                <a:off x="4331048" y="4980976"/>
                <a:ext cx="998806" cy="562708"/>
              </a:xfrm>
              <a:prstGeom prst="rect">
                <a:avLst/>
              </a:prstGeom>
              <a:solidFill>
                <a:schemeClr val="accent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dirty="0"/>
                  <a:t>Data Movers</a:t>
                </a: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370A1DE7-B622-B443-B187-CEE22074C5C8}"/>
                  </a:ext>
                </a:extLst>
              </p:cNvPr>
              <p:cNvSpPr/>
              <p:nvPr/>
            </p:nvSpPr>
            <p:spPr>
              <a:xfrm>
                <a:off x="4483448" y="5133376"/>
                <a:ext cx="998806" cy="562708"/>
              </a:xfrm>
              <a:prstGeom prst="rect">
                <a:avLst/>
              </a:prstGeom>
              <a:solidFill>
                <a:schemeClr val="accent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dirty="0">
                    <a:solidFill>
                      <a:schemeClr val="tx1"/>
                    </a:solidFill>
                  </a:rPr>
                  <a:t>Data Movers</a:t>
                </a: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F7763F5-501C-8848-A64D-C278D5A7EBB5}"/>
                  </a:ext>
                </a:extLst>
              </p:cNvPr>
              <p:cNvSpPr/>
              <p:nvPr/>
            </p:nvSpPr>
            <p:spPr>
              <a:xfrm>
                <a:off x="3939497" y="4584736"/>
                <a:ext cx="1624818" cy="1223889"/>
              </a:xfrm>
              <a:prstGeom prst="rect">
                <a:avLst/>
              </a:prstGeom>
              <a:noFill/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18196D0F-EE4B-E646-9CDF-B11B1FE93EFC}"/>
                </a:ext>
              </a:extLst>
            </p:cNvPr>
            <p:cNvSpPr txBox="1"/>
            <p:nvPr/>
          </p:nvSpPr>
          <p:spPr>
            <a:xfrm>
              <a:off x="544930" y="5582815"/>
              <a:ext cx="54053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Tier n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AFBE818C-C3D4-D049-94E8-892AE75C9446}"/>
                </a:ext>
              </a:extLst>
            </p:cNvPr>
            <p:cNvSpPr txBox="1"/>
            <p:nvPr/>
          </p:nvSpPr>
          <p:spPr>
            <a:xfrm>
              <a:off x="840732" y="936956"/>
              <a:ext cx="122020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 dirty="0"/>
                <a:t>Lustre namespace</a:t>
              </a:r>
            </a:p>
          </p:txBody>
        </p:sp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74124964-01C2-BD42-AF09-CBF927CE806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91251" y="1322375"/>
              <a:ext cx="1601806" cy="1497688"/>
            </a:xfrm>
            <a:prstGeom prst="rect">
              <a:avLst/>
            </a:prstGeom>
          </p:spPr>
        </p:pic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75BBA9FD-90FC-3C4A-ABDE-3B07C6D72CC4}"/>
                </a:ext>
              </a:extLst>
            </p:cNvPr>
            <p:cNvSpPr/>
            <p:nvPr/>
          </p:nvSpPr>
          <p:spPr>
            <a:xfrm>
              <a:off x="324092" y="1073514"/>
              <a:ext cx="2974694" cy="4585792"/>
            </a:xfrm>
            <a:prstGeom prst="rect">
              <a:avLst/>
            </a:prstGeom>
            <a:noFill/>
            <a:ln w="57150">
              <a:solidFill>
                <a:schemeClr val="accent2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FB09AD7C-F1E6-8A49-942C-46B1D10B77C3}"/>
                </a:ext>
              </a:extLst>
            </p:cNvPr>
            <p:cNvSpPr/>
            <p:nvPr/>
          </p:nvSpPr>
          <p:spPr>
            <a:xfrm>
              <a:off x="3465841" y="3241900"/>
              <a:ext cx="5016650" cy="2407132"/>
            </a:xfrm>
            <a:prstGeom prst="rect">
              <a:avLst/>
            </a:prstGeom>
            <a:noFill/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71D34CE4-0844-1140-A33B-057CEAFCADF2}"/>
                </a:ext>
              </a:extLst>
            </p:cNvPr>
            <p:cNvSpPr txBox="1"/>
            <p:nvPr/>
          </p:nvSpPr>
          <p:spPr>
            <a:xfrm>
              <a:off x="3759416" y="418554"/>
              <a:ext cx="161775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 dirty="0"/>
                <a:t>ClusterStor Data Services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A3CA74F4-E4A6-5346-8165-85DC0FE41D7E}"/>
                </a:ext>
              </a:extLst>
            </p:cNvPr>
            <p:cNvSpPr txBox="1"/>
            <p:nvPr/>
          </p:nvSpPr>
          <p:spPr>
            <a:xfrm>
              <a:off x="481508" y="2473496"/>
              <a:ext cx="79105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Metadata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846799C-707C-DB44-9D9F-2F614717DD07}"/>
                </a:ext>
              </a:extLst>
            </p:cNvPr>
            <p:cNvSpPr txBox="1"/>
            <p:nvPr/>
          </p:nvSpPr>
          <p:spPr>
            <a:xfrm>
              <a:off x="6667941" y="2988110"/>
              <a:ext cx="1338828" cy="440890"/>
            </a:xfrm>
            <a:prstGeom prst="rect">
              <a:avLst/>
            </a:prstGeom>
            <a:solidFill>
              <a:schemeClr val="tx1"/>
            </a:solidFill>
            <a:ln w="57150">
              <a:solidFill>
                <a:schemeClr val="accent2"/>
              </a:solidFill>
              <a:miter lim="800000"/>
            </a:ln>
          </p:spPr>
          <p:txBody>
            <a:bodyPr wrap="none" lIns="91440" tIns="91440" rIns="91440" bIns="91440" rtlCol="0">
              <a:spAutoFit/>
            </a:bodyPr>
            <a:lstStyle/>
            <a:p>
              <a:pPr algn="l">
                <a:lnSpc>
                  <a:spcPct val="90000"/>
                </a:lnSpc>
                <a:spcBef>
                  <a:spcPts val="400"/>
                </a:spcBef>
              </a:pPr>
              <a:r>
                <a:rPr lang="en-US" dirty="0">
                  <a:solidFill>
                    <a:schemeClr val="bg1"/>
                  </a:solidFill>
                </a:rPr>
                <a:t>HSM Archive</a:t>
              </a: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33B1EA48-2B77-E140-A067-CDDCD19D1232}"/>
                </a:ext>
              </a:extLst>
            </p:cNvPr>
            <p:cNvSpPr txBox="1"/>
            <p:nvPr/>
          </p:nvSpPr>
          <p:spPr>
            <a:xfrm>
              <a:off x="1490137" y="880534"/>
              <a:ext cx="756938" cy="440890"/>
            </a:xfrm>
            <a:prstGeom prst="rect">
              <a:avLst/>
            </a:prstGeom>
            <a:solidFill>
              <a:schemeClr val="tx1"/>
            </a:solidFill>
            <a:ln w="57150">
              <a:solidFill>
                <a:schemeClr val="accent2"/>
              </a:solidFill>
              <a:miter lim="800000"/>
            </a:ln>
          </p:spPr>
          <p:txBody>
            <a:bodyPr wrap="none" lIns="91440" tIns="91440" rIns="91440" bIns="91440" rtlCol="0">
              <a:spAutoFit/>
            </a:bodyPr>
            <a:lstStyle/>
            <a:p>
              <a:pPr algn="l">
                <a:lnSpc>
                  <a:spcPct val="90000"/>
                </a:lnSpc>
                <a:spcBef>
                  <a:spcPts val="400"/>
                </a:spcBef>
              </a:pPr>
              <a:r>
                <a:rPr lang="en-US" dirty="0">
                  <a:solidFill>
                    <a:schemeClr val="bg1"/>
                  </a:solidFill>
                </a:rPr>
                <a:t>Lustre</a:t>
              </a:r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438C1A0-9CFF-8D4A-B802-710659C8994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27451" y="3983862"/>
              <a:ext cx="2133600" cy="1219200"/>
            </a:xfrm>
            <a:prstGeom prst="rect">
              <a:avLst/>
            </a:prstGeom>
          </p:spPr>
        </p:pic>
        <p:cxnSp>
          <p:nvCxnSpPr>
            <p:cNvPr id="64" name="Straight Arrow Connector 63">
              <a:extLst>
                <a:ext uri="{FF2B5EF4-FFF2-40B4-BE49-F238E27FC236}">
                  <a16:creationId xmlns:a16="http://schemas.microsoft.com/office/drawing/2014/main" id="{947BCBA9-6D4D-7E4A-A0D7-C27207821B33}"/>
                </a:ext>
              </a:extLst>
            </p:cNvPr>
            <p:cNvCxnSpPr>
              <a:cxnSpLocks/>
            </p:cNvCxnSpPr>
            <p:nvPr/>
          </p:nvCxnSpPr>
          <p:spPr>
            <a:xfrm>
              <a:off x="5415226" y="4593462"/>
              <a:ext cx="543951" cy="0"/>
            </a:xfrm>
            <a:prstGeom prst="straightConnector1">
              <a:avLst/>
            </a:prstGeom>
            <a:ln w="57150">
              <a:solidFill>
                <a:schemeClr val="bg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Freeform 77">
              <a:extLst>
                <a:ext uri="{FF2B5EF4-FFF2-40B4-BE49-F238E27FC236}">
                  <a16:creationId xmlns:a16="http://schemas.microsoft.com/office/drawing/2014/main" id="{DBF497D0-4F78-7A4D-86EB-23CC6DED330C}"/>
                </a:ext>
              </a:extLst>
            </p:cNvPr>
            <p:cNvSpPr/>
            <p:nvPr/>
          </p:nvSpPr>
          <p:spPr>
            <a:xfrm flipH="1">
              <a:off x="2246390" y="1483983"/>
              <a:ext cx="1913248" cy="555674"/>
            </a:xfrm>
            <a:custGeom>
              <a:avLst/>
              <a:gdLst>
                <a:gd name="connsiteX0" fmla="*/ 2025748 w 2025748"/>
                <a:gd name="connsiteY0" fmla="*/ 555674 h 555674"/>
                <a:gd name="connsiteX1" fmla="*/ 1019908 w 2025748"/>
                <a:gd name="connsiteY1" fmla="*/ 555674 h 555674"/>
                <a:gd name="connsiteX2" fmla="*/ 1019908 w 2025748"/>
                <a:gd name="connsiteY2" fmla="*/ 0 h 555674"/>
                <a:gd name="connsiteX3" fmla="*/ 0 w 2025748"/>
                <a:gd name="connsiteY3" fmla="*/ 0 h 555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5748" h="555674">
                  <a:moveTo>
                    <a:pt x="2025748" y="555674"/>
                  </a:moveTo>
                  <a:lnTo>
                    <a:pt x="1019908" y="555674"/>
                  </a:lnTo>
                  <a:lnTo>
                    <a:pt x="1019908" y="0"/>
                  </a:lnTo>
                  <a:lnTo>
                    <a:pt x="0" y="0"/>
                  </a:lnTo>
                </a:path>
              </a:pathLst>
            </a:custGeom>
            <a:noFill/>
            <a:ln w="57150">
              <a:solidFill>
                <a:schemeClr val="bg1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C7FDDD22-BF5D-C047-9D06-4875F9B314C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59415" y="2948727"/>
              <a:ext cx="905105" cy="828235"/>
            </a:xfrm>
            <a:prstGeom prst="rect">
              <a:avLst/>
            </a:prstGeom>
          </p:spPr>
        </p:pic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4BD43F41-5947-D744-8978-4BE331AF34EC}"/>
                </a:ext>
              </a:extLst>
            </p:cNvPr>
            <p:cNvSpPr txBox="1"/>
            <p:nvPr/>
          </p:nvSpPr>
          <p:spPr>
            <a:xfrm>
              <a:off x="857967" y="3173939"/>
              <a:ext cx="601448" cy="440890"/>
            </a:xfrm>
            <a:prstGeom prst="rect">
              <a:avLst/>
            </a:prstGeom>
            <a:noFill/>
            <a:ln w="57150">
              <a:noFill/>
              <a:miter lim="800000"/>
            </a:ln>
          </p:spPr>
          <p:txBody>
            <a:bodyPr wrap="none" lIns="91440" tIns="91440" rIns="91440" bIns="91440" rtlCol="0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ts val="400"/>
                </a:spcBef>
              </a:pPr>
              <a:r>
                <a:rPr lang="en-US" dirty="0">
                  <a:solidFill>
                    <a:schemeClr val="bg1"/>
                  </a:solidFill>
                </a:rPr>
                <a:t>MDS</a:t>
              </a:r>
            </a:p>
          </p:txBody>
        </p:sp>
        <p:cxnSp>
          <p:nvCxnSpPr>
            <p:cNvPr id="86" name="Straight Arrow Connector 85">
              <a:extLst>
                <a:ext uri="{FF2B5EF4-FFF2-40B4-BE49-F238E27FC236}">
                  <a16:creationId xmlns:a16="http://schemas.microsoft.com/office/drawing/2014/main" id="{04939961-A956-FF46-8379-139423A39007}"/>
                </a:ext>
              </a:extLst>
            </p:cNvPr>
            <p:cNvCxnSpPr>
              <a:cxnSpLocks/>
              <a:endCxn id="13" idx="3"/>
            </p:cNvCxnSpPr>
            <p:nvPr/>
          </p:nvCxnSpPr>
          <p:spPr>
            <a:xfrm flipH="1" flipV="1">
              <a:off x="2364520" y="3362845"/>
              <a:ext cx="1668314" cy="733622"/>
            </a:xfrm>
            <a:prstGeom prst="straightConnector1">
              <a:avLst/>
            </a:prstGeom>
            <a:ln w="12700">
              <a:headEnd type="triangle"/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9" name="Straight Arrow Connector 88">
              <a:extLst>
                <a:ext uri="{FF2B5EF4-FFF2-40B4-BE49-F238E27FC236}">
                  <a16:creationId xmlns:a16="http://schemas.microsoft.com/office/drawing/2014/main" id="{C33FCD83-8539-E14E-9674-20720AC9BC7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364520" y="3448229"/>
              <a:ext cx="1820714" cy="800638"/>
            </a:xfrm>
            <a:prstGeom prst="straightConnector1">
              <a:avLst/>
            </a:prstGeom>
            <a:ln w="12700">
              <a:headEnd type="triangle"/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90" name="Straight Arrow Connector 89">
              <a:extLst>
                <a:ext uri="{FF2B5EF4-FFF2-40B4-BE49-F238E27FC236}">
                  <a16:creationId xmlns:a16="http://schemas.microsoft.com/office/drawing/2014/main" id="{979FAA39-2572-E748-8603-9731D4F047B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364520" y="3533613"/>
              <a:ext cx="1973114" cy="867654"/>
            </a:xfrm>
            <a:prstGeom prst="straightConnector1">
              <a:avLst/>
            </a:prstGeom>
            <a:ln w="12700">
              <a:headEnd type="triangle"/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91" name="Straight Arrow Connector 90">
              <a:extLst>
                <a:ext uri="{FF2B5EF4-FFF2-40B4-BE49-F238E27FC236}">
                  <a16:creationId xmlns:a16="http://schemas.microsoft.com/office/drawing/2014/main" id="{459D58EF-E49F-2C4B-BECD-BA13A9591F7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364520" y="3618997"/>
              <a:ext cx="2125514" cy="934670"/>
            </a:xfrm>
            <a:prstGeom prst="straightConnector1">
              <a:avLst/>
            </a:prstGeom>
            <a:ln w="12700">
              <a:headEnd type="triangle"/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9DD38AF0-2EF7-844A-AA74-4005732BB97C}"/>
                </a:ext>
              </a:extLst>
            </p:cNvPr>
            <p:cNvGrpSpPr/>
            <p:nvPr/>
          </p:nvGrpSpPr>
          <p:grpSpPr>
            <a:xfrm>
              <a:off x="3472541" y="1241209"/>
              <a:ext cx="2580428" cy="1866821"/>
              <a:chOff x="3515573" y="1219693"/>
              <a:chExt cx="2580428" cy="1866821"/>
            </a:xfrm>
          </p:grpSpPr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9DA5451D-1F7D-B040-A401-E31E6FA774EE}"/>
                  </a:ext>
                </a:extLst>
              </p:cNvPr>
              <p:cNvSpPr/>
              <p:nvPr/>
            </p:nvSpPr>
            <p:spPr>
              <a:xfrm>
                <a:off x="4159639" y="1303356"/>
                <a:ext cx="998806" cy="562708"/>
              </a:xfrm>
              <a:prstGeom prst="rect">
                <a:avLst/>
              </a:prstGeom>
              <a:solidFill>
                <a:schemeClr val="accent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dirty="0">
                    <a:solidFill>
                      <a:schemeClr val="tx1"/>
                    </a:solidFill>
                  </a:rPr>
                  <a:t>Policy</a:t>
                </a:r>
              </a:p>
              <a:p>
                <a:pPr algn="ctr"/>
                <a:r>
                  <a:rPr lang="en-US" sz="1400" dirty="0">
                    <a:solidFill>
                      <a:schemeClr val="tx1"/>
                    </a:solidFill>
                  </a:rPr>
                  <a:t>Engine</a:t>
                </a:r>
              </a:p>
            </p:txBody>
          </p:sp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F3040A28-C8E3-2D41-926E-99A33D30C400}"/>
                  </a:ext>
                </a:extLst>
              </p:cNvPr>
              <p:cNvSpPr/>
              <p:nvPr/>
            </p:nvSpPr>
            <p:spPr>
              <a:xfrm>
                <a:off x="4159638" y="1878382"/>
                <a:ext cx="719601" cy="351499"/>
              </a:xfrm>
              <a:prstGeom prst="rect">
                <a:avLst/>
              </a:prstGeom>
              <a:solidFill>
                <a:schemeClr val="accent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dirty="0" err="1">
                    <a:solidFill>
                      <a:schemeClr val="tx1"/>
                    </a:solidFill>
                  </a:rPr>
                  <a:t>llapi</a:t>
                </a:r>
                <a:endParaRPr lang="en-US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FEEE8A25-16E6-BF41-9D71-63D8E53E921A}"/>
                  </a:ext>
                </a:extLst>
              </p:cNvPr>
              <p:cNvSpPr/>
              <p:nvPr/>
            </p:nvSpPr>
            <p:spPr>
              <a:xfrm>
                <a:off x="3515573" y="1219693"/>
                <a:ext cx="2580428" cy="1717789"/>
              </a:xfrm>
              <a:prstGeom prst="rect">
                <a:avLst/>
              </a:prstGeom>
              <a:noFill/>
              <a:ln w="5715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TextBox 93">
                <a:extLst>
                  <a:ext uri="{FF2B5EF4-FFF2-40B4-BE49-F238E27FC236}">
                    <a16:creationId xmlns:a16="http://schemas.microsoft.com/office/drawing/2014/main" id="{DE3E939B-FF04-5A4D-A4D8-B70224A1C234}"/>
                  </a:ext>
                </a:extLst>
              </p:cNvPr>
              <p:cNvSpPr txBox="1"/>
              <p:nvPr/>
            </p:nvSpPr>
            <p:spPr>
              <a:xfrm>
                <a:off x="3809923" y="2645624"/>
                <a:ext cx="1444626" cy="440890"/>
              </a:xfrm>
              <a:prstGeom prst="rect">
                <a:avLst/>
              </a:prstGeom>
              <a:solidFill>
                <a:schemeClr val="tx1"/>
              </a:solidFill>
              <a:ln w="57150">
                <a:solidFill>
                  <a:schemeClr val="accent2"/>
                </a:solidFill>
                <a:miter lim="800000"/>
              </a:ln>
            </p:spPr>
            <p:txBody>
              <a:bodyPr wrap="none" lIns="91440" tIns="91440" rIns="91440" bIns="91440" rtlCol="0">
                <a:sp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400"/>
                  </a:spcBef>
                </a:pPr>
                <a:r>
                  <a:rPr lang="en-US" dirty="0">
                    <a:solidFill>
                      <a:schemeClr val="bg1"/>
                    </a:solidFill>
                  </a:rPr>
                  <a:t>HSM Manager</a:t>
                </a: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F4671FCE-5676-3E44-81CE-EC692A7CA727}"/>
                </a:ext>
              </a:extLst>
            </p:cNvPr>
            <p:cNvGrpSpPr/>
            <p:nvPr/>
          </p:nvGrpSpPr>
          <p:grpSpPr>
            <a:xfrm>
              <a:off x="7505716" y="617372"/>
              <a:ext cx="1146829" cy="1665089"/>
              <a:chOff x="9030825" y="1054117"/>
              <a:chExt cx="1146829" cy="1665089"/>
            </a:xfrm>
          </p:grpSpPr>
          <p:sp>
            <p:nvSpPr>
              <p:cNvPr id="97" name="TextBox 96">
                <a:extLst>
                  <a:ext uri="{FF2B5EF4-FFF2-40B4-BE49-F238E27FC236}">
                    <a16:creationId xmlns:a16="http://schemas.microsoft.com/office/drawing/2014/main" id="{306F2351-20E3-8842-888F-7FAD6DEC33E2}"/>
                  </a:ext>
                </a:extLst>
              </p:cNvPr>
              <p:cNvSpPr txBox="1"/>
              <p:nvPr/>
            </p:nvSpPr>
            <p:spPr>
              <a:xfrm>
                <a:off x="9336338" y="2278316"/>
                <a:ext cx="593432" cy="440890"/>
              </a:xfrm>
              <a:prstGeom prst="rect">
                <a:avLst/>
              </a:prstGeom>
              <a:noFill/>
              <a:ln w="57150">
                <a:noFill/>
                <a:miter lim="800000"/>
              </a:ln>
            </p:spPr>
            <p:txBody>
              <a:bodyPr wrap="none" lIns="91440" tIns="91440" rIns="91440" bIns="91440" rtlCol="0">
                <a:sp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400"/>
                  </a:spcBef>
                </a:pPr>
                <a:r>
                  <a:rPr lang="en-US" dirty="0">
                    <a:solidFill>
                      <a:schemeClr val="bg1"/>
                    </a:solidFill>
                  </a:rPr>
                  <a:t>User</a:t>
                </a:r>
              </a:p>
            </p:txBody>
          </p:sp>
          <p:pic>
            <p:nvPicPr>
              <p:cNvPr id="99" name="Picture 98">
                <a:extLst>
                  <a:ext uri="{FF2B5EF4-FFF2-40B4-BE49-F238E27FC236}">
                    <a16:creationId xmlns:a16="http://schemas.microsoft.com/office/drawing/2014/main" id="{CF6193A0-8CF4-3947-992F-6E0E0384E1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030825" y="1054117"/>
                <a:ext cx="1146829" cy="1279637"/>
              </a:xfrm>
              <a:prstGeom prst="rect">
                <a:avLst/>
              </a:prstGeom>
            </p:spPr>
          </p:pic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C62C8E8F-581C-2948-A145-F3BEF8FD4958}"/>
                </a:ext>
              </a:extLst>
            </p:cNvPr>
            <p:cNvGrpSpPr/>
            <p:nvPr/>
          </p:nvGrpSpPr>
          <p:grpSpPr>
            <a:xfrm>
              <a:off x="2365781" y="1969974"/>
              <a:ext cx="4486840" cy="1333068"/>
              <a:chOff x="2365781" y="1969974"/>
              <a:chExt cx="4486840" cy="1333068"/>
            </a:xfrm>
          </p:grpSpPr>
          <p:cxnSp>
            <p:nvCxnSpPr>
              <p:cNvPr id="51" name="Straight Arrow Connector 50">
                <a:extLst>
                  <a:ext uri="{FF2B5EF4-FFF2-40B4-BE49-F238E27FC236}">
                    <a16:creationId xmlns:a16="http://schemas.microsoft.com/office/drawing/2014/main" id="{399FE230-5BA2-4A4D-9197-07FF2224AA9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398816" y="2033014"/>
                <a:ext cx="1601806" cy="1159870"/>
              </a:xfrm>
              <a:prstGeom prst="straightConnector1">
                <a:avLst/>
              </a:prstGeom>
              <a:ln w="12700">
                <a:headEnd type="none"/>
                <a:tailEnd type="triangle"/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52" name="Straight Arrow Connector 51">
                <a:extLst>
                  <a:ext uri="{FF2B5EF4-FFF2-40B4-BE49-F238E27FC236}">
                    <a16:creationId xmlns:a16="http://schemas.microsoft.com/office/drawing/2014/main" id="{04BBAF3B-39AB-1B4D-A326-C422EB9E553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365781" y="1969974"/>
                <a:ext cx="1601806" cy="1159870"/>
              </a:xfrm>
              <a:prstGeom prst="straightConnector1">
                <a:avLst/>
              </a:prstGeom>
              <a:ln w="12700">
                <a:headEnd type="none"/>
                <a:tailEnd type="triangle"/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55" name="Straight Arrow Connector 54">
                <a:extLst>
                  <a:ext uri="{FF2B5EF4-FFF2-40B4-BE49-F238E27FC236}">
                    <a16:creationId xmlns:a16="http://schemas.microsoft.com/office/drawing/2014/main" id="{DF79046B-3992-344F-90B0-AA892BB1A79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440395" y="2264538"/>
                <a:ext cx="4412226" cy="1038504"/>
              </a:xfrm>
              <a:prstGeom prst="straightConnector1">
                <a:avLst/>
              </a:prstGeom>
              <a:ln w="12700">
                <a:prstDash val="sysDot"/>
                <a:headEnd type="none"/>
                <a:tailEnd type="triangle"/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cxnSp>
          <p:nvCxnSpPr>
            <p:cNvPr id="56" name="Straight Arrow Connector 55">
              <a:extLst>
                <a:ext uri="{FF2B5EF4-FFF2-40B4-BE49-F238E27FC236}">
                  <a16:creationId xmlns:a16="http://schemas.microsoft.com/office/drawing/2014/main" id="{4A92962E-5B13-F644-BF57-71B0FE4E646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21093" y="2106812"/>
              <a:ext cx="1601806" cy="1159870"/>
            </a:xfrm>
            <a:prstGeom prst="straightConnector1">
              <a:avLst/>
            </a:prstGeom>
            <a:ln w="12700">
              <a:headEnd type="none"/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789976D9-0379-8245-8E3E-249D4E91C377}"/>
                </a:ext>
              </a:extLst>
            </p:cNvPr>
            <p:cNvGrpSpPr/>
            <p:nvPr/>
          </p:nvGrpSpPr>
          <p:grpSpPr>
            <a:xfrm>
              <a:off x="1027601" y="3977010"/>
              <a:ext cx="3157632" cy="2613811"/>
              <a:chOff x="1027601" y="3977010"/>
              <a:chExt cx="3157632" cy="2613811"/>
            </a:xfrm>
          </p:grpSpPr>
          <p:cxnSp>
            <p:nvCxnSpPr>
              <p:cNvPr id="38" name="Straight Arrow Connector 37">
                <a:extLst>
                  <a:ext uri="{FF2B5EF4-FFF2-40B4-BE49-F238E27FC236}">
                    <a16:creationId xmlns:a16="http://schemas.microsoft.com/office/drawing/2014/main" id="{9ECE9797-26F6-7F4B-B122-9C271637093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90056" y="4377818"/>
                <a:ext cx="1790377" cy="0"/>
              </a:xfrm>
              <a:prstGeom prst="straightConnector1">
                <a:avLst/>
              </a:prstGeom>
              <a:ln w="57150">
                <a:solidFill>
                  <a:schemeClr val="bg1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42" name="Picture 41">
                <a:extLst>
                  <a:ext uri="{FF2B5EF4-FFF2-40B4-BE49-F238E27FC236}">
                    <a16:creationId xmlns:a16="http://schemas.microsoft.com/office/drawing/2014/main" id="{38CA0A0F-FF51-AA46-A67D-D0CDB4757B6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754429" y="3983880"/>
                <a:ext cx="414316" cy="547636"/>
              </a:xfrm>
              <a:prstGeom prst="rect">
                <a:avLst/>
              </a:prstGeom>
            </p:spPr>
          </p:pic>
          <p:pic>
            <p:nvPicPr>
              <p:cNvPr id="43" name="Picture 42">
                <a:extLst>
                  <a:ext uri="{FF2B5EF4-FFF2-40B4-BE49-F238E27FC236}">
                    <a16:creationId xmlns:a16="http://schemas.microsoft.com/office/drawing/2014/main" id="{94B029C9-D224-A943-99CC-B34F6B3790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print">
                <a:duotone>
                  <a:prstClr val="black"/>
                  <a:srgbClr val="00B0F0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754429" y="4724501"/>
                <a:ext cx="414316" cy="547636"/>
              </a:xfrm>
              <a:prstGeom prst="rect">
                <a:avLst/>
              </a:prstGeom>
            </p:spPr>
          </p:pic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4423FB91-D349-B949-875C-3448DAC51882}"/>
                  </a:ext>
                </a:extLst>
              </p:cNvPr>
              <p:cNvSpPr txBox="1"/>
              <p:nvPr/>
            </p:nvSpPr>
            <p:spPr>
              <a:xfrm>
                <a:off x="1027601" y="3977010"/>
                <a:ext cx="652743" cy="690189"/>
              </a:xfrm>
              <a:prstGeom prst="rect">
                <a:avLst/>
              </a:prstGeom>
              <a:noFill/>
              <a:ln w="57150">
                <a:noFill/>
                <a:miter lim="800000"/>
              </a:ln>
            </p:spPr>
            <p:txBody>
              <a:bodyPr wrap="none" lIns="91440" tIns="91440" rIns="91440" bIns="91440" rtlCol="0">
                <a:sp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400"/>
                  </a:spcBef>
                </a:pPr>
                <a:r>
                  <a:rPr lang="en-US" dirty="0">
                    <a:solidFill>
                      <a:schemeClr val="bg1"/>
                    </a:solidFill>
                  </a:rPr>
                  <a:t>Flash</a:t>
                </a:r>
                <a:br>
                  <a:rPr lang="en-US" dirty="0">
                    <a:solidFill>
                      <a:schemeClr val="bg1"/>
                    </a:solidFill>
                  </a:rPr>
                </a:br>
                <a:r>
                  <a:rPr lang="en-US" dirty="0">
                    <a:solidFill>
                      <a:schemeClr val="bg1"/>
                    </a:solidFill>
                  </a:rPr>
                  <a:t>Pool</a:t>
                </a: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8C750872-34E0-104D-8006-EF9ABFC6313C}"/>
                  </a:ext>
                </a:extLst>
              </p:cNvPr>
              <p:cNvSpPr txBox="1"/>
              <p:nvPr/>
            </p:nvSpPr>
            <p:spPr>
              <a:xfrm>
                <a:off x="1065271" y="4616812"/>
                <a:ext cx="577402" cy="690189"/>
              </a:xfrm>
              <a:prstGeom prst="rect">
                <a:avLst/>
              </a:prstGeom>
              <a:noFill/>
              <a:ln w="57150">
                <a:noFill/>
                <a:miter lim="800000"/>
              </a:ln>
            </p:spPr>
            <p:txBody>
              <a:bodyPr wrap="none" lIns="91440" tIns="91440" rIns="91440" bIns="91440" rtlCol="0">
                <a:sp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400"/>
                  </a:spcBef>
                </a:pPr>
                <a:r>
                  <a:rPr lang="en-US" dirty="0">
                    <a:solidFill>
                      <a:schemeClr val="bg1"/>
                    </a:solidFill>
                  </a:rPr>
                  <a:t>Disk</a:t>
                </a:r>
                <a:br>
                  <a:rPr lang="en-US" dirty="0">
                    <a:solidFill>
                      <a:schemeClr val="bg1"/>
                    </a:solidFill>
                  </a:rPr>
                </a:br>
                <a:r>
                  <a:rPr lang="en-US" dirty="0">
                    <a:solidFill>
                      <a:schemeClr val="bg1"/>
                    </a:solidFill>
                  </a:rPr>
                  <a:t>Pool</a:t>
                </a:r>
              </a:p>
            </p:txBody>
          </p:sp>
          <p:cxnSp>
            <p:nvCxnSpPr>
              <p:cNvPr id="48" name="Straight Arrow Connector 47">
                <a:extLst>
                  <a:ext uri="{FF2B5EF4-FFF2-40B4-BE49-F238E27FC236}">
                    <a16:creationId xmlns:a16="http://schemas.microsoft.com/office/drawing/2014/main" id="{2C883EA3-B68E-DB4D-908D-45013440006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68745" y="4945779"/>
                <a:ext cx="2016488" cy="16127"/>
              </a:xfrm>
              <a:prstGeom prst="straightConnector1">
                <a:avLst/>
              </a:prstGeom>
              <a:ln w="57150">
                <a:solidFill>
                  <a:schemeClr val="bg1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6109AC6E-A6BA-3446-8C90-8E98332D18E1}"/>
                  </a:ext>
                </a:extLst>
              </p:cNvPr>
              <p:cNvSpPr txBox="1"/>
              <p:nvPr/>
            </p:nvSpPr>
            <p:spPr>
              <a:xfrm>
                <a:off x="1867435" y="5680828"/>
                <a:ext cx="2212502" cy="909993"/>
              </a:xfrm>
              <a:prstGeom prst="rect">
                <a:avLst/>
              </a:prstGeom>
              <a:noFill/>
              <a:ln w="57150">
                <a:noFill/>
                <a:miter lim="800000"/>
              </a:ln>
            </p:spPr>
            <p:txBody>
              <a:bodyPr wrap="square" lIns="91440" tIns="91440" rIns="91440" bIns="91440" rtlCol="0">
                <a:sp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400"/>
                  </a:spcBef>
                </a:pPr>
                <a:r>
                  <a:rPr lang="en-US" sz="2400" dirty="0">
                    <a:solidFill>
                      <a:schemeClr val="bg1"/>
                    </a:solidFill>
                  </a:rPr>
                  <a:t>migrate</a:t>
                </a:r>
              </a:p>
              <a:p>
                <a:pPr algn="l">
                  <a:lnSpc>
                    <a:spcPct val="90000"/>
                  </a:lnSpc>
                  <a:spcBef>
                    <a:spcPts val="400"/>
                  </a:spcBef>
                </a:pPr>
                <a:r>
                  <a:rPr lang="en-US" sz="2400" dirty="0">
                    <a:solidFill>
                      <a:schemeClr val="bg1"/>
                    </a:solidFill>
                  </a:rPr>
                  <a:t>mirror</a:t>
                </a: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250538D1-729A-8040-9123-0DC00C8DE023}"/>
                </a:ext>
              </a:extLst>
            </p:cNvPr>
            <p:cNvGrpSpPr/>
            <p:nvPr/>
          </p:nvGrpSpPr>
          <p:grpSpPr>
            <a:xfrm>
              <a:off x="2278627" y="1831427"/>
              <a:ext cx="1650545" cy="1232506"/>
              <a:chOff x="2278627" y="1831427"/>
              <a:chExt cx="1650545" cy="1232506"/>
            </a:xfrm>
          </p:grpSpPr>
          <p:cxnSp>
            <p:nvCxnSpPr>
              <p:cNvPr id="66" name="Straight Arrow Connector 65">
                <a:extLst>
                  <a:ext uri="{FF2B5EF4-FFF2-40B4-BE49-F238E27FC236}">
                    <a16:creationId xmlns:a16="http://schemas.microsoft.com/office/drawing/2014/main" id="{F2EDD9E2-59AA-0744-B8CB-3584DF5A990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327366" y="1904063"/>
                <a:ext cx="1601806" cy="1159870"/>
              </a:xfrm>
              <a:prstGeom prst="straightConnector1">
                <a:avLst/>
              </a:prstGeom>
              <a:ln w="12700">
                <a:headEnd type="none"/>
                <a:tailEnd type="triangle"/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67" name="Straight Arrow Connector 66">
                <a:extLst>
                  <a:ext uri="{FF2B5EF4-FFF2-40B4-BE49-F238E27FC236}">
                    <a16:creationId xmlns:a16="http://schemas.microsoft.com/office/drawing/2014/main" id="{D8600B79-EA01-A74D-A879-6BD82C89044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278627" y="1831427"/>
                <a:ext cx="1601806" cy="1159870"/>
              </a:xfrm>
              <a:prstGeom prst="straightConnector1">
                <a:avLst/>
              </a:prstGeom>
              <a:ln w="12700">
                <a:headEnd type="none"/>
                <a:tailEnd type="triangle"/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90A7777B-FA2C-E348-999A-72126F891F83}"/>
                </a:ext>
              </a:extLst>
            </p:cNvPr>
            <p:cNvGrpSpPr/>
            <p:nvPr/>
          </p:nvGrpSpPr>
          <p:grpSpPr>
            <a:xfrm>
              <a:off x="2454915" y="549359"/>
              <a:ext cx="8879118" cy="2717323"/>
              <a:chOff x="2454915" y="549359"/>
              <a:chExt cx="8879118" cy="2717323"/>
            </a:xfrm>
          </p:grpSpPr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F40F4A48-9E50-8D45-A788-2366020361A0}"/>
                  </a:ext>
                </a:extLst>
              </p:cNvPr>
              <p:cNvGrpSpPr/>
              <p:nvPr/>
            </p:nvGrpSpPr>
            <p:grpSpPr>
              <a:xfrm>
                <a:off x="9477435" y="549359"/>
                <a:ext cx="1856598" cy="1231312"/>
                <a:chOff x="6625893" y="1047004"/>
                <a:chExt cx="1856598" cy="1231312"/>
              </a:xfrm>
            </p:grpSpPr>
            <p:sp>
              <p:nvSpPr>
                <p:cNvPr id="95" name="TextBox 94">
                  <a:extLst>
                    <a:ext uri="{FF2B5EF4-FFF2-40B4-BE49-F238E27FC236}">
                      <a16:creationId xmlns:a16="http://schemas.microsoft.com/office/drawing/2014/main" id="{2075FBA9-40C5-6647-8EE3-907B89BC255D}"/>
                    </a:ext>
                  </a:extLst>
                </p:cNvPr>
                <p:cNvSpPr txBox="1"/>
                <p:nvPr/>
              </p:nvSpPr>
              <p:spPr>
                <a:xfrm>
                  <a:off x="6625893" y="1837426"/>
                  <a:ext cx="1856598" cy="440890"/>
                </a:xfrm>
                <a:prstGeom prst="rect">
                  <a:avLst/>
                </a:prstGeom>
                <a:noFill/>
                <a:ln w="57150">
                  <a:noFill/>
                  <a:miter lim="800000"/>
                </a:ln>
              </p:spPr>
              <p:txBody>
                <a:bodyPr wrap="none" lIns="91440" tIns="91440" rIns="91440" bIns="91440" rtlCol="0">
                  <a:sp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400"/>
                    </a:spcBef>
                  </a:pPr>
                  <a:r>
                    <a:rPr lang="en-US" dirty="0">
                      <a:solidFill>
                        <a:schemeClr val="bg1"/>
                      </a:solidFill>
                    </a:rPr>
                    <a:t>Workload manager</a:t>
                  </a:r>
                </a:p>
              </p:txBody>
            </p:sp>
            <p:pic>
              <p:nvPicPr>
                <p:cNvPr id="96" name="Picture 95">
                  <a:extLst>
                    <a:ext uri="{FF2B5EF4-FFF2-40B4-BE49-F238E27FC236}">
                      <a16:creationId xmlns:a16="http://schemas.microsoft.com/office/drawing/2014/main" id="{984713F8-280C-D440-A9BC-712695CA8BC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2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118262" y="1047004"/>
                  <a:ext cx="762000" cy="762000"/>
                </a:xfrm>
                <a:prstGeom prst="rect">
                  <a:avLst/>
                </a:prstGeom>
              </p:spPr>
            </p:pic>
          </p:grpSp>
          <p:cxnSp>
            <p:nvCxnSpPr>
              <p:cNvPr id="69" name="Straight Arrow Connector 68">
                <a:extLst>
                  <a:ext uri="{FF2B5EF4-FFF2-40B4-BE49-F238E27FC236}">
                    <a16:creationId xmlns:a16="http://schemas.microsoft.com/office/drawing/2014/main" id="{7F17F00E-B277-8348-8137-42A85C37C0C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454915" y="1100979"/>
                <a:ext cx="7216210" cy="2165703"/>
              </a:xfrm>
              <a:prstGeom prst="straightConnector1">
                <a:avLst/>
              </a:prstGeom>
              <a:ln w="12700">
                <a:headEnd type="none"/>
                <a:tailEnd type="triangle"/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70" name="Straight Arrow Connector 69">
                <a:extLst>
                  <a:ext uri="{FF2B5EF4-FFF2-40B4-BE49-F238E27FC236}">
                    <a16:creationId xmlns:a16="http://schemas.microsoft.com/office/drawing/2014/main" id="{F4308A16-96FF-9942-8A7F-E4D52CC8545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483543" y="1011693"/>
                <a:ext cx="7216210" cy="2165703"/>
              </a:xfrm>
              <a:prstGeom prst="straightConnector1">
                <a:avLst/>
              </a:prstGeom>
              <a:ln w="12700">
                <a:headEnd type="none"/>
                <a:tailEnd type="triangle"/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71" name="Straight Arrow Connector 70">
                <a:extLst>
                  <a:ext uri="{FF2B5EF4-FFF2-40B4-BE49-F238E27FC236}">
                    <a16:creationId xmlns:a16="http://schemas.microsoft.com/office/drawing/2014/main" id="{D57153EA-2BD4-6F4C-9373-58E10EE203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469435" y="921753"/>
                <a:ext cx="7216210" cy="2165703"/>
              </a:xfrm>
              <a:prstGeom prst="straightConnector1">
                <a:avLst/>
              </a:prstGeom>
              <a:ln w="12700">
                <a:headEnd type="none"/>
                <a:tailEnd type="triangle"/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B3B571D5-5C61-0247-83F7-91242871A5E6}"/>
                </a:ext>
              </a:extLst>
            </p:cNvPr>
            <p:cNvGrpSpPr/>
            <p:nvPr/>
          </p:nvGrpSpPr>
          <p:grpSpPr>
            <a:xfrm>
              <a:off x="3793682" y="4945779"/>
              <a:ext cx="928459" cy="1488626"/>
              <a:chOff x="3793682" y="4945779"/>
              <a:chExt cx="928459" cy="1488626"/>
            </a:xfrm>
          </p:grpSpPr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09B50E69-8BDD-5845-A2D8-FE5D84CB19E8}"/>
                  </a:ext>
                </a:extLst>
              </p:cNvPr>
              <p:cNvSpPr txBox="1"/>
              <p:nvPr/>
            </p:nvSpPr>
            <p:spPr>
              <a:xfrm>
                <a:off x="3793682" y="5993515"/>
                <a:ext cx="928459" cy="440890"/>
              </a:xfrm>
              <a:prstGeom prst="rect">
                <a:avLst/>
              </a:prstGeom>
              <a:solidFill>
                <a:schemeClr val="tx1"/>
              </a:solidFill>
              <a:ln w="57150">
                <a:solidFill>
                  <a:schemeClr val="accent2"/>
                </a:solidFill>
                <a:miter lim="800000"/>
              </a:ln>
            </p:spPr>
            <p:txBody>
              <a:bodyPr wrap="none" lIns="91440" tIns="91440" rIns="91440" bIns="91440" rtlCol="0">
                <a:sp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400"/>
                  </a:spcBef>
                </a:pPr>
                <a:r>
                  <a:rPr lang="en-US" dirty="0">
                    <a:solidFill>
                      <a:schemeClr val="bg1"/>
                    </a:solidFill>
                  </a:rPr>
                  <a:t>Lustre 2</a:t>
                </a:r>
              </a:p>
            </p:txBody>
          </p:sp>
          <p:cxnSp>
            <p:nvCxnSpPr>
              <p:cNvPr id="76" name="Straight Arrow Connector 75">
                <a:extLst>
                  <a:ext uri="{FF2B5EF4-FFF2-40B4-BE49-F238E27FC236}">
                    <a16:creationId xmlns:a16="http://schemas.microsoft.com/office/drawing/2014/main" id="{F4DFE913-1DAB-8A42-AE65-CDDE3B75C840}"/>
                  </a:ext>
                </a:extLst>
              </p:cNvPr>
              <p:cNvCxnSpPr>
                <a:cxnSpLocks/>
                <a:stCxn id="75" idx="0"/>
              </p:cNvCxnSpPr>
              <p:nvPr/>
            </p:nvCxnSpPr>
            <p:spPr>
              <a:xfrm flipH="1" flipV="1">
                <a:off x="4257911" y="4945779"/>
                <a:ext cx="1" cy="1047736"/>
              </a:xfrm>
              <a:prstGeom prst="straightConnector1">
                <a:avLst/>
              </a:prstGeom>
              <a:ln w="57150">
                <a:solidFill>
                  <a:schemeClr val="bg1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C1C31722-DF3A-1640-B55D-7A27F80D790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5961" y="819916"/>
            <a:ext cx="5757021" cy="5757021"/>
          </a:xfrm>
          <a:prstGeom prst="rect">
            <a:avLst/>
          </a:prstGeom>
        </p:spPr>
      </p:pic>
      <p:pic>
        <p:nvPicPr>
          <p:cNvPr id="15" name="Audio 14">
            <a:hlinkClick r:id="" action="ppaction://media"/>
            <a:extLst>
              <a:ext uri="{FF2B5EF4-FFF2-40B4-BE49-F238E27FC236}">
                <a16:creationId xmlns:a16="http://schemas.microsoft.com/office/drawing/2014/main" id="{2F14D021-E743-CD4D-BBD8-E8A1CF3AE94D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83065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0227">
        <p:fade/>
      </p:transition>
    </mc:Choice>
    <mc:Fallback xmlns="">
      <p:transition spd="med" advTm="6022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45B3522-B68C-E344-B6C9-1124AABE48E8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CONFIDENTIAL | AUTHORIZED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455D15-05BC-B241-8199-F0D9FF2828D2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 defTabSz="1088421">
              <a:buFontTx/>
              <a:buBlip>
                <a:blip r:embed="rId6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6"/>
                </a:buBlip>
              </a:pPr>
              <a:t>6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A738CAC-56D6-4B4C-8468-AC1B42C43D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Externalized Coordinator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A239B1B-2E71-AC4F-871D-4F6CB51CA98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1251" y="1322375"/>
            <a:ext cx="1601806" cy="149768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BD357EB-B328-4B4F-B1D9-BE0F5484F390}"/>
              </a:ext>
            </a:extLst>
          </p:cNvPr>
          <p:cNvSpPr/>
          <p:nvPr/>
        </p:nvSpPr>
        <p:spPr>
          <a:xfrm>
            <a:off x="324092" y="1073514"/>
            <a:ext cx="2974694" cy="3738058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EB67712-9E18-794F-9C6E-E4F068FEED69}"/>
              </a:ext>
            </a:extLst>
          </p:cNvPr>
          <p:cNvSpPr txBox="1"/>
          <p:nvPr/>
        </p:nvSpPr>
        <p:spPr>
          <a:xfrm>
            <a:off x="1490137" y="880534"/>
            <a:ext cx="756938" cy="440890"/>
          </a:xfrm>
          <a:prstGeom prst="rect">
            <a:avLst/>
          </a:prstGeom>
          <a:solidFill>
            <a:schemeClr val="tx1"/>
          </a:solidFill>
          <a:ln w="57150">
            <a:solidFill>
              <a:schemeClr val="accent2"/>
            </a:solidFill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l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Lustre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0457385-3EB2-AF45-A3BB-2B8E50320503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9415" y="2948727"/>
            <a:ext cx="905105" cy="82823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379C129-7393-D643-8100-054A10359C1B}"/>
              </a:ext>
            </a:extLst>
          </p:cNvPr>
          <p:cNvSpPr txBox="1"/>
          <p:nvPr/>
        </p:nvSpPr>
        <p:spPr>
          <a:xfrm>
            <a:off x="857967" y="3173939"/>
            <a:ext cx="601448" cy="440890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ctr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MDS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873DA10-5CD5-FE4A-865A-3D580B4532FA}"/>
              </a:ext>
            </a:extLst>
          </p:cNvPr>
          <p:cNvGrpSpPr/>
          <p:nvPr/>
        </p:nvGrpSpPr>
        <p:grpSpPr>
          <a:xfrm>
            <a:off x="1779411" y="1807285"/>
            <a:ext cx="3782293" cy="1835298"/>
            <a:chOff x="2398063" y="2036785"/>
            <a:chExt cx="3782293" cy="1835298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BB33E6B8-C05D-8445-9DD1-C271AD2EB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98063" y="3429000"/>
              <a:ext cx="393349" cy="443083"/>
            </a:xfrm>
            <a:prstGeom prst="rect">
              <a:avLst/>
            </a:prstGeom>
          </p:spPr>
        </p:pic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162892DA-28B9-634C-8C31-AB149582C38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824955" y="2036785"/>
              <a:ext cx="3355401" cy="1392215"/>
            </a:xfrm>
            <a:prstGeom prst="straightConnector1">
              <a:avLst/>
            </a:prstGeom>
            <a:ln w="12700">
              <a:solidFill>
                <a:schemeClr val="accent5"/>
              </a:solidFill>
              <a:headEnd type="triangle"/>
              <a:tailEnd type="non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12A47274-682E-F642-82FF-0D38B8492151}"/>
              </a:ext>
            </a:extLst>
          </p:cNvPr>
          <p:cNvSpPr txBox="1"/>
          <p:nvPr/>
        </p:nvSpPr>
        <p:spPr>
          <a:xfrm>
            <a:off x="9477435" y="1339781"/>
            <a:ext cx="1856598" cy="440890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l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Workload manager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E7BFDEC2-3B85-C441-BFBF-FD74AB1DF1E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69804" y="549359"/>
            <a:ext cx="762000" cy="762000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F74A2C22-673B-9249-901A-2683E1A6B1FF}"/>
              </a:ext>
            </a:extLst>
          </p:cNvPr>
          <p:cNvSpPr/>
          <p:nvPr/>
        </p:nvSpPr>
        <p:spPr>
          <a:xfrm>
            <a:off x="3884003" y="1018895"/>
            <a:ext cx="998806" cy="562708"/>
          </a:xfrm>
          <a:prstGeom prst="rect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Policy</a:t>
            </a:r>
          </a:p>
          <a:p>
            <a:pPr algn="ctr"/>
            <a:r>
              <a:rPr lang="en-US" sz="1400" dirty="0">
                <a:solidFill>
                  <a:schemeClr val="tx1"/>
                </a:solidFill>
              </a:rPr>
              <a:t>Engine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407A735-8CA4-BB4B-8729-597AB2241A89}"/>
              </a:ext>
            </a:extLst>
          </p:cNvPr>
          <p:cNvSpPr/>
          <p:nvPr/>
        </p:nvSpPr>
        <p:spPr>
          <a:xfrm>
            <a:off x="3880433" y="4096464"/>
            <a:ext cx="998806" cy="562708"/>
          </a:xfrm>
          <a:prstGeom prst="rect">
            <a:avLst/>
          </a:prstGeom>
          <a:solidFill>
            <a:schemeClr val="accent5">
              <a:alpha val="51000"/>
            </a:schemeClr>
          </a:solidFill>
          <a:ln>
            <a:solidFill>
              <a:schemeClr val="accent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Data Movers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57D312E-7A8D-9048-B313-1AD75C720B4D}"/>
              </a:ext>
            </a:extLst>
          </p:cNvPr>
          <p:cNvSpPr/>
          <p:nvPr/>
        </p:nvSpPr>
        <p:spPr>
          <a:xfrm>
            <a:off x="4032833" y="4248864"/>
            <a:ext cx="998806" cy="562708"/>
          </a:xfrm>
          <a:prstGeom prst="rect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Data Movers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637A4800-1987-8E4F-B649-50C7809AA5CB}"/>
              </a:ext>
            </a:extLst>
          </p:cNvPr>
          <p:cNvSpPr/>
          <p:nvPr/>
        </p:nvSpPr>
        <p:spPr>
          <a:xfrm>
            <a:off x="4185233" y="4401264"/>
            <a:ext cx="998806" cy="562708"/>
          </a:xfrm>
          <a:prstGeom prst="rect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Data Movers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647A4B5-6394-4244-B8DF-2E4A1132CF1B}"/>
              </a:ext>
            </a:extLst>
          </p:cNvPr>
          <p:cNvSpPr/>
          <p:nvPr/>
        </p:nvSpPr>
        <p:spPr>
          <a:xfrm>
            <a:off x="4337633" y="4553664"/>
            <a:ext cx="998806" cy="562708"/>
          </a:xfrm>
          <a:prstGeom prst="rect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Data Movers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79F38613-26D4-E94E-AA4D-CC631957DE42}"/>
              </a:ext>
            </a:extLst>
          </p:cNvPr>
          <p:cNvSpPr/>
          <p:nvPr/>
        </p:nvSpPr>
        <p:spPr>
          <a:xfrm>
            <a:off x="3793681" y="4005024"/>
            <a:ext cx="2323118" cy="1834081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4FC7958-8CD1-1C4C-BDDE-94EA96D22176}"/>
              </a:ext>
            </a:extLst>
          </p:cNvPr>
          <p:cNvGrpSpPr/>
          <p:nvPr/>
        </p:nvGrpSpPr>
        <p:grpSpPr>
          <a:xfrm>
            <a:off x="4882809" y="1073514"/>
            <a:ext cx="5024269" cy="3455356"/>
            <a:chOff x="4882809" y="1073514"/>
            <a:chExt cx="5024269" cy="3455356"/>
          </a:xfrm>
        </p:grpSpPr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48251405-7A50-D64A-8DC2-25D0D550AD8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116799" y="1073514"/>
              <a:ext cx="3790279" cy="392230"/>
            </a:xfrm>
            <a:prstGeom prst="straightConnector1">
              <a:avLst/>
            </a:prstGeom>
            <a:ln w="38100">
              <a:headEnd type="none"/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AFF7F482-709F-0044-974B-7A81BDB2D6E3}"/>
                </a:ext>
              </a:extLst>
            </p:cNvPr>
            <p:cNvCxnSpPr>
              <a:cxnSpLocks/>
              <a:stCxn id="26" idx="3"/>
            </p:cNvCxnSpPr>
            <p:nvPr/>
          </p:nvCxnSpPr>
          <p:spPr>
            <a:xfrm>
              <a:off x="4882809" y="1300249"/>
              <a:ext cx="678895" cy="39532"/>
            </a:xfrm>
            <a:prstGeom prst="straightConnector1">
              <a:avLst/>
            </a:prstGeom>
            <a:ln w="38100">
              <a:headEnd type="none"/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A950CE94-CFFB-574F-A093-90F97EA31E1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260489" y="1807285"/>
              <a:ext cx="430307" cy="2721585"/>
            </a:xfrm>
            <a:prstGeom prst="straightConnector1">
              <a:avLst/>
            </a:prstGeom>
            <a:ln w="38100">
              <a:headEnd type="none"/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pic>
        <p:nvPicPr>
          <p:cNvPr id="42" name="Picture 41">
            <a:extLst>
              <a:ext uri="{FF2B5EF4-FFF2-40B4-BE49-F238E27FC236}">
                <a16:creationId xmlns:a16="http://schemas.microsoft.com/office/drawing/2014/main" id="{0F7417FD-6EC9-E94E-8F7D-1B252BFF9D9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2594" y="3946227"/>
            <a:ext cx="414316" cy="547636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A107E62E-EB28-7B49-8044-D8192877D190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duotone>
              <a:prstClr val="black"/>
              <a:srgbClr val="00B0F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6958" y="3956799"/>
            <a:ext cx="414316" cy="547636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FDFA1E9A-5700-B244-A5D5-B263403A4201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1769" y="5492582"/>
            <a:ext cx="414316" cy="547636"/>
          </a:xfrm>
          <a:prstGeom prst="rect">
            <a:avLst/>
          </a:prstGeom>
        </p:spPr>
      </p:pic>
      <p:sp>
        <p:nvSpPr>
          <p:cNvPr id="45" name="Rectangle 44">
            <a:extLst>
              <a:ext uri="{FF2B5EF4-FFF2-40B4-BE49-F238E27FC236}">
                <a16:creationId xmlns:a16="http://schemas.microsoft.com/office/drawing/2014/main" id="{4A88E175-3AF3-974D-903B-35C8B8245D26}"/>
              </a:ext>
            </a:extLst>
          </p:cNvPr>
          <p:cNvSpPr/>
          <p:nvPr/>
        </p:nvSpPr>
        <p:spPr>
          <a:xfrm>
            <a:off x="321845" y="5091872"/>
            <a:ext cx="2974694" cy="1104985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1493157-A058-954C-B574-7ED5B1F3F11F}"/>
              </a:ext>
            </a:extLst>
          </p:cNvPr>
          <p:cNvSpPr txBox="1"/>
          <p:nvPr/>
        </p:nvSpPr>
        <p:spPr>
          <a:xfrm>
            <a:off x="1400942" y="4931632"/>
            <a:ext cx="928459" cy="440890"/>
          </a:xfrm>
          <a:prstGeom prst="rect">
            <a:avLst/>
          </a:prstGeom>
          <a:solidFill>
            <a:schemeClr val="tx1"/>
          </a:solidFill>
          <a:ln w="57150">
            <a:solidFill>
              <a:schemeClr val="accent2"/>
            </a:solidFill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l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Lustre 2</a:t>
            </a:r>
          </a:p>
        </p:txBody>
      </p:sp>
      <p:sp>
        <p:nvSpPr>
          <p:cNvPr id="48" name="Freeform 47">
            <a:extLst>
              <a:ext uri="{FF2B5EF4-FFF2-40B4-BE49-F238E27FC236}">
                <a16:creationId xmlns:a16="http://schemas.microsoft.com/office/drawing/2014/main" id="{BC5EED1F-C4C3-5547-AB0E-42085CFF55F6}"/>
              </a:ext>
            </a:extLst>
          </p:cNvPr>
          <p:cNvSpPr/>
          <p:nvPr/>
        </p:nvSpPr>
        <p:spPr>
          <a:xfrm flipV="1">
            <a:off x="1976085" y="4784735"/>
            <a:ext cx="2056748" cy="910094"/>
          </a:xfrm>
          <a:custGeom>
            <a:avLst/>
            <a:gdLst>
              <a:gd name="connsiteX0" fmla="*/ 1448973 w 1448973"/>
              <a:gd name="connsiteY0" fmla="*/ 626012 h 626012"/>
              <a:gd name="connsiteX1" fmla="*/ 1195754 w 1448973"/>
              <a:gd name="connsiteY1" fmla="*/ 626012 h 626012"/>
              <a:gd name="connsiteX2" fmla="*/ 1195754 w 1448973"/>
              <a:gd name="connsiteY2" fmla="*/ 0 h 626012"/>
              <a:gd name="connsiteX3" fmla="*/ 0 w 1448973"/>
              <a:gd name="connsiteY3" fmla="*/ 0 h 626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973" h="626012">
                <a:moveTo>
                  <a:pt x="1448973" y="626012"/>
                </a:moveTo>
                <a:lnTo>
                  <a:pt x="1195754" y="626012"/>
                </a:lnTo>
                <a:lnTo>
                  <a:pt x="1195754" y="0"/>
                </a:lnTo>
                <a:lnTo>
                  <a:pt x="0" y="0"/>
                </a:lnTo>
              </a:path>
            </a:pathLst>
          </a:custGeom>
          <a:noFill/>
          <a:ln w="57150">
            <a:solidFill>
              <a:schemeClr val="bg1"/>
            </a:solidFill>
            <a:headEnd type="triangl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reeform 48">
            <a:extLst>
              <a:ext uri="{FF2B5EF4-FFF2-40B4-BE49-F238E27FC236}">
                <a16:creationId xmlns:a16="http://schemas.microsoft.com/office/drawing/2014/main" id="{18C2DEF6-AC8A-0242-A5B0-C1383889A44B}"/>
              </a:ext>
            </a:extLst>
          </p:cNvPr>
          <p:cNvSpPr/>
          <p:nvPr/>
        </p:nvSpPr>
        <p:spPr>
          <a:xfrm>
            <a:off x="1345762" y="4363551"/>
            <a:ext cx="2512316" cy="165319"/>
          </a:xfrm>
          <a:custGeom>
            <a:avLst/>
            <a:gdLst>
              <a:gd name="connsiteX0" fmla="*/ 1448973 w 1448973"/>
              <a:gd name="connsiteY0" fmla="*/ 626012 h 626012"/>
              <a:gd name="connsiteX1" fmla="*/ 1195754 w 1448973"/>
              <a:gd name="connsiteY1" fmla="*/ 626012 h 626012"/>
              <a:gd name="connsiteX2" fmla="*/ 1195754 w 1448973"/>
              <a:gd name="connsiteY2" fmla="*/ 0 h 626012"/>
              <a:gd name="connsiteX3" fmla="*/ 0 w 1448973"/>
              <a:gd name="connsiteY3" fmla="*/ 0 h 626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973" h="626012">
                <a:moveTo>
                  <a:pt x="1448973" y="626012"/>
                </a:moveTo>
                <a:lnTo>
                  <a:pt x="1195754" y="626012"/>
                </a:lnTo>
                <a:lnTo>
                  <a:pt x="1195754" y="0"/>
                </a:lnTo>
                <a:lnTo>
                  <a:pt x="0" y="0"/>
                </a:lnTo>
              </a:path>
            </a:pathLst>
          </a:custGeom>
          <a:noFill/>
          <a:ln w="57150">
            <a:solidFill>
              <a:schemeClr val="bg1"/>
            </a:solidFill>
            <a:headEnd type="triangl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759F69C5-254F-624A-81C8-411C7CC3E193}"/>
              </a:ext>
            </a:extLst>
          </p:cNvPr>
          <p:cNvCxnSpPr>
            <a:cxnSpLocks/>
          </p:cNvCxnSpPr>
          <p:nvPr/>
        </p:nvCxnSpPr>
        <p:spPr>
          <a:xfrm>
            <a:off x="2711274" y="4248864"/>
            <a:ext cx="1169159" cy="0"/>
          </a:xfrm>
          <a:prstGeom prst="straightConnector1">
            <a:avLst/>
          </a:prstGeom>
          <a:ln w="57150"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>
            <a:extLst>
              <a:ext uri="{FF2B5EF4-FFF2-40B4-BE49-F238E27FC236}">
                <a16:creationId xmlns:a16="http://schemas.microsoft.com/office/drawing/2014/main" id="{4963C68B-DED9-804C-A843-EED0CFA9CD79}"/>
              </a:ext>
            </a:extLst>
          </p:cNvPr>
          <p:cNvSpPr/>
          <p:nvPr/>
        </p:nvSpPr>
        <p:spPr>
          <a:xfrm>
            <a:off x="4490033" y="4706064"/>
            <a:ext cx="998806" cy="562708"/>
          </a:xfrm>
          <a:prstGeom prst="rect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Data Movers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D167BE69-8BAF-D543-8A79-232DD6831E72}"/>
              </a:ext>
            </a:extLst>
          </p:cNvPr>
          <p:cNvSpPr/>
          <p:nvPr/>
        </p:nvSpPr>
        <p:spPr>
          <a:xfrm>
            <a:off x="4642433" y="4858464"/>
            <a:ext cx="998806" cy="562708"/>
          </a:xfrm>
          <a:prstGeom prst="rect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Data Movers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F30FAFA4-0E20-B44C-AFD7-9638BDB59FED}"/>
              </a:ext>
            </a:extLst>
          </p:cNvPr>
          <p:cNvSpPr/>
          <p:nvPr/>
        </p:nvSpPr>
        <p:spPr>
          <a:xfrm>
            <a:off x="4794833" y="5010864"/>
            <a:ext cx="998806" cy="562708"/>
          </a:xfrm>
          <a:prstGeom prst="rect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Data Movers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330E2122-3BAE-EB4A-BBDF-57B9BAA85FB6}"/>
              </a:ext>
            </a:extLst>
          </p:cNvPr>
          <p:cNvSpPr/>
          <p:nvPr/>
        </p:nvSpPr>
        <p:spPr>
          <a:xfrm>
            <a:off x="4947233" y="5163264"/>
            <a:ext cx="998806" cy="562708"/>
          </a:xfrm>
          <a:prstGeom prst="rect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Data Movers</a:t>
            </a:r>
          </a:p>
        </p:txBody>
      </p:sp>
      <p:sp>
        <p:nvSpPr>
          <p:cNvPr id="66" name="Text Placeholder 5">
            <a:extLst>
              <a:ext uri="{FF2B5EF4-FFF2-40B4-BE49-F238E27FC236}">
                <a16:creationId xmlns:a16="http://schemas.microsoft.com/office/drawing/2014/main" id="{B4DA5DE2-EE20-DC46-A844-D9BD1B8764F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573999" y="2046938"/>
            <a:ext cx="5237000" cy="4049061"/>
          </a:xfrm>
        </p:spPr>
        <p:txBody>
          <a:bodyPr/>
          <a:lstStyle/>
          <a:p>
            <a:r>
              <a:rPr lang="en-US" dirty="0"/>
              <a:t>Coordinator / Policy Engine has direct control over data movers</a:t>
            </a:r>
          </a:p>
          <a:p>
            <a:r>
              <a:rPr lang="en-US" dirty="0"/>
              <a:t>Prioritize, pre-empt, cancel, track </a:t>
            </a:r>
          </a:p>
          <a:p>
            <a:r>
              <a:rPr lang="en-US" dirty="0"/>
              <a:t>Handle requests originating outside of Lustre</a:t>
            </a:r>
          </a:p>
          <a:p>
            <a:r>
              <a:rPr lang="en-US" dirty="0"/>
              <a:t>Scale requests</a:t>
            </a:r>
          </a:p>
          <a:p>
            <a:r>
              <a:rPr lang="en-US" dirty="0"/>
              <a:t>Reuse DMs for pools with mirror/migrate</a:t>
            </a:r>
          </a:p>
          <a:p>
            <a:r>
              <a:rPr lang="en-US" dirty="0"/>
              <a:t>Reuse DMs for inter-FS copy</a:t>
            </a:r>
          </a:p>
          <a:p>
            <a:r>
              <a:rPr lang="en-US" dirty="0"/>
              <a:t>Scale DMs</a:t>
            </a:r>
          </a:p>
          <a:p>
            <a:pPr lvl="1"/>
            <a:r>
              <a:rPr lang="en-US" dirty="0"/>
              <a:t>No registration with Lustre</a:t>
            </a:r>
          </a:p>
          <a:p>
            <a:pPr lvl="1"/>
            <a:r>
              <a:rPr lang="en-US" dirty="0"/>
              <a:t>No per-request tracking in Lustre</a:t>
            </a:r>
          </a:p>
          <a:p>
            <a:pPr lvl="1"/>
            <a:r>
              <a:rPr lang="en-US" dirty="0"/>
              <a:t>Just tell Lustre when done with a layout swap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9" name="Audio 8">
            <a:hlinkClick r:id="" action="ppaction://media"/>
            <a:extLst>
              <a:ext uri="{FF2B5EF4-FFF2-40B4-BE49-F238E27FC236}">
                <a16:creationId xmlns:a16="http://schemas.microsoft.com/office/drawing/2014/main" id="{1DE89309-F203-EA43-A7B4-81C0BB79CC42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91081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17159">
        <p:fade/>
      </p:transition>
    </mc:Choice>
    <mc:Fallback xmlns="">
      <p:transition spd="med" advTm="41715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13 -0.00394 L 0.31797 -0.24236 " pathEditMode="relative" ptsTypes="AA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D34E6EA0-41BA-8740-B660-AC25BF192C42}"/>
              </a:ext>
            </a:extLst>
          </p:cNvPr>
          <p:cNvSpPr/>
          <p:nvPr/>
        </p:nvSpPr>
        <p:spPr>
          <a:xfrm>
            <a:off x="4026248" y="3081659"/>
            <a:ext cx="998806" cy="562708"/>
          </a:xfrm>
          <a:prstGeom prst="rect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</a:rPr>
              <a:t>Policy</a:t>
            </a:r>
          </a:p>
          <a:p>
            <a:pPr algn="ctr"/>
            <a:r>
              <a:rPr lang="en-US" sz="1100" dirty="0">
                <a:solidFill>
                  <a:schemeClr val="tx1"/>
                </a:solidFill>
              </a:rPr>
              <a:t>management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720498E-C9B6-7344-B9A2-C6FB56FE993A}"/>
              </a:ext>
            </a:extLst>
          </p:cNvPr>
          <p:cNvSpPr/>
          <p:nvPr/>
        </p:nvSpPr>
        <p:spPr>
          <a:xfrm>
            <a:off x="4026248" y="2373585"/>
            <a:ext cx="998806" cy="562708"/>
          </a:xfrm>
          <a:prstGeom prst="rect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Scalable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</a:rPr>
              <a:t>Search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</a:rPr>
              <a:t>Engine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792EEB2-D1A4-5F4F-AA4F-D944FCD4B98F}"/>
              </a:ext>
            </a:extLst>
          </p:cNvPr>
          <p:cNvSpPr/>
          <p:nvPr/>
        </p:nvSpPr>
        <p:spPr>
          <a:xfrm>
            <a:off x="4026248" y="4676176"/>
            <a:ext cx="998806" cy="562708"/>
          </a:xfrm>
          <a:prstGeom prst="rect">
            <a:avLst/>
          </a:prstGeom>
          <a:solidFill>
            <a:schemeClr val="accent5">
              <a:alpha val="51000"/>
            </a:schemeClr>
          </a:solidFill>
          <a:ln>
            <a:solidFill>
              <a:schemeClr val="accent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Data Movers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D0FA382-6536-B843-8C9B-618340668D9A}"/>
              </a:ext>
            </a:extLst>
          </p:cNvPr>
          <p:cNvSpPr/>
          <p:nvPr/>
        </p:nvSpPr>
        <p:spPr>
          <a:xfrm>
            <a:off x="4178648" y="4828576"/>
            <a:ext cx="998806" cy="562708"/>
          </a:xfrm>
          <a:prstGeom prst="rect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Data Movers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E4FEAEC-283B-5C45-A539-37C699FEF374}"/>
              </a:ext>
            </a:extLst>
          </p:cNvPr>
          <p:cNvSpPr/>
          <p:nvPr/>
        </p:nvSpPr>
        <p:spPr>
          <a:xfrm>
            <a:off x="4331048" y="4980976"/>
            <a:ext cx="998806" cy="562708"/>
          </a:xfrm>
          <a:prstGeom prst="rect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Data Movers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70A1DE7-B622-B443-B187-CEE22074C5C8}"/>
              </a:ext>
            </a:extLst>
          </p:cNvPr>
          <p:cNvSpPr/>
          <p:nvPr/>
        </p:nvSpPr>
        <p:spPr>
          <a:xfrm>
            <a:off x="4483448" y="5133376"/>
            <a:ext cx="998806" cy="562708"/>
          </a:xfrm>
          <a:prstGeom prst="rect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Data Movers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9ECE9797-26F6-7F4B-B122-9C2716370939}"/>
              </a:ext>
            </a:extLst>
          </p:cNvPr>
          <p:cNvCxnSpPr>
            <a:cxnSpLocks/>
          </p:cNvCxnSpPr>
          <p:nvPr/>
        </p:nvCxnSpPr>
        <p:spPr>
          <a:xfrm>
            <a:off x="2268638" y="1669325"/>
            <a:ext cx="1713054" cy="0"/>
          </a:xfrm>
          <a:prstGeom prst="straightConnector1">
            <a:avLst/>
          </a:prstGeom>
          <a:ln w="571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2F7763F5-501C-8848-A64D-C278D5A7EBB5}"/>
              </a:ext>
            </a:extLst>
          </p:cNvPr>
          <p:cNvSpPr/>
          <p:nvPr/>
        </p:nvSpPr>
        <p:spPr>
          <a:xfrm>
            <a:off x="3939497" y="4584736"/>
            <a:ext cx="1624818" cy="1223889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E6317A84-D97F-254F-9CF6-D45E77720488}"/>
              </a:ext>
            </a:extLst>
          </p:cNvPr>
          <p:cNvCxnSpPr>
            <a:cxnSpLocks/>
            <a:stCxn id="24" idx="2"/>
          </p:cNvCxnSpPr>
          <p:nvPr/>
        </p:nvCxnSpPr>
        <p:spPr>
          <a:xfrm>
            <a:off x="4525651" y="1972652"/>
            <a:ext cx="4689" cy="410312"/>
          </a:xfrm>
          <a:prstGeom prst="straightConnector1">
            <a:avLst/>
          </a:prstGeom>
          <a:ln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59D8A443-ACA6-464A-A958-7783AD818B09}"/>
              </a:ext>
            </a:extLst>
          </p:cNvPr>
          <p:cNvCxnSpPr/>
          <p:nvPr/>
        </p:nvCxnSpPr>
        <p:spPr>
          <a:xfrm>
            <a:off x="4513927" y="2880022"/>
            <a:ext cx="0" cy="253219"/>
          </a:xfrm>
          <a:prstGeom prst="straightConnector1">
            <a:avLst/>
          </a:prstGeom>
          <a:ln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E7E37435-9E77-1843-A0F4-31C80EE7C8F9}"/>
              </a:ext>
            </a:extLst>
          </p:cNvPr>
          <p:cNvCxnSpPr/>
          <p:nvPr/>
        </p:nvCxnSpPr>
        <p:spPr>
          <a:xfrm>
            <a:off x="4300568" y="4340896"/>
            <a:ext cx="0" cy="253219"/>
          </a:xfrm>
          <a:prstGeom prst="straightConnector1">
            <a:avLst/>
          </a:prstGeom>
          <a:ln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69F5509B-05BF-C94D-A7AA-05CE4E27B298}"/>
              </a:ext>
            </a:extLst>
          </p:cNvPr>
          <p:cNvCxnSpPr/>
          <p:nvPr/>
        </p:nvCxnSpPr>
        <p:spPr>
          <a:xfrm>
            <a:off x="4452968" y="4338551"/>
            <a:ext cx="0" cy="253219"/>
          </a:xfrm>
          <a:prstGeom prst="straightConnector1">
            <a:avLst/>
          </a:prstGeom>
          <a:ln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57DD88FC-6352-8B43-8544-B2A97A4003C2}"/>
              </a:ext>
            </a:extLst>
          </p:cNvPr>
          <p:cNvCxnSpPr/>
          <p:nvPr/>
        </p:nvCxnSpPr>
        <p:spPr>
          <a:xfrm>
            <a:off x="4605368" y="4336206"/>
            <a:ext cx="0" cy="253219"/>
          </a:xfrm>
          <a:prstGeom prst="straightConnector1">
            <a:avLst/>
          </a:prstGeom>
          <a:ln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648F142B-2863-0E44-965F-00EF8B4F0670}"/>
              </a:ext>
            </a:extLst>
          </p:cNvPr>
          <p:cNvCxnSpPr/>
          <p:nvPr/>
        </p:nvCxnSpPr>
        <p:spPr>
          <a:xfrm>
            <a:off x="4757768" y="4333862"/>
            <a:ext cx="0" cy="253219"/>
          </a:xfrm>
          <a:prstGeom prst="straightConnector1">
            <a:avLst/>
          </a:prstGeom>
          <a:ln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18196D0F-EE4B-E646-9CDF-B11B1FE93EFC}"/>
              </a:ext>
            </a:extLst>
          </p:cNvPr>
          <p:cNvSpPr txBox="1"/>
          <p:nvPr/>
        </p:nvSpPr>
        <p:spPr>
          <a:xfrm>
            <a:off x="544930" y="5582815"/>
            <a:ext cx="5405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Tier 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9CB0792-184F-2F4C-A4CA-781C6F49857B}"/>
              </a:ext>
            </a:extLst>
          </p:cNvPr>
          <p:cNvSpPr txBox="1"/>
          <p:nvPr/>
        </p:nvSpPr>
        <p:spPr>
          <a:xfrm>
            <a:off x="544930" y="4630901"/>
            <a:ext cx="5389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Tier 2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CA315A2-3F85-3148-92A8-AE083A0C99BA}"/>
              </a:ext>
            </a:extLst>
          </p:cNvPr>
          <p:cNvSpPr txBox="1"/>
          <p:nvPr/>
        </p:nvSpPr>
        <p:spPr>
          <a:xfrm>
            <a:off x="544930" y="3492457"/>
            <a:ext cx="5389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Tier 1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EF74932-939C-134E-B5B3-DB3E86C33206}"/>
              </a:ext>
            </a:extLst>
          </p:cNvPr>
          <p:cNvSpPr txBox="1"/>
          <p:nvPr/>
        </p:nvSpPr>
        <p:spPr>
          <a:xfrm>
            <a:off x="2461796" y="1314338"/>
            <a:ext cx="865943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/>
              <a:t>Embedded </a:t>
            </a:r>
          </a:p>
          <a:p>
            <a:pPr algn="ctr"/>
            <a:r>
              <a:rPr lang="en-US" sz="1100" dirty="0"/>
              <a:t>Index</a:t>
            </a:r>
          </a:p>
          <a:p>
            <a:pPr algn="ctr"/>
            <a:r>
              <a:rPr lang="en-US" sz="1100" dirty="0"/>
              <a:t>extensions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AFBE818C-C3D4-D049-94E8-892AE75C9446}"/>
              </a:ext>
            </a:extLst>
          </p:cNvPr>
          <p:cNvSpPr txBox="1"/>
          <p:nvPr/>
        </p:nvSpPr>
        <p:spPr>
          <a:xfrm>
            <a:off x="840732" y="936956"/>
            <a:ext cx="1220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/>
              <a:t>Lustre namespace</a:t>
            </a:r>
          </a:p>
        </p:txBody>
      </p:sp>
      <p:sp>
        <p:nvSpPr>
          <p:cNvPr id="79" name="Freeform 78">
            <a:extLst>
              <a:ext uri="{FF2B5EF4-FFF2-40B4-BE49-F238E27FC236}">
                <a16:creationId xmlns:a16="http://schemas.microsoft.com/office/drawing/2014/main" id="{D988B33C-0AF7-944F-811F-FEEA0AC609EB}"/>
              </a:ext>
            </a:extLst>
          </p:cNvPr>
          <p:cNvSpPr/>
          <p:nvPr/>
        </p:nvSpPr>
        <p:spPr>
          <a:xfrm>
            <a:off x="5050844" y="2748723"/>
            <a:ext cx="2025748" cy="555674"/>
          </a:xfrm>
          <a:custGeom>
            <a:avLst/>
            <a:gdLst>
              <a:gd name="connsiteX0" fmla="*/ 2025748 w 2025748"/>
              <a:gd name="connsiteY0" fmla="*/ 555674 h 555674"/>
              <a:gd name="connsiteX1" fmla="*/ 1019908 w 2025748"/>
              <a:gd name="connsiteY1" fmla="*/ 555674 h 555674"/>
              <a:gd name="connsiteX2" fmla="*/ 1019908 w 2025748"/>
              <a:gd name="connsiteY2" fmla="*/ 0 h 555674"/>
              <a:gd name="connsiteX3" fmla="*/ 0 w 2025748"/>
              <a:gd name="connsiteY3" fmla="*/ 0 h 555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5748" h="555674">
                <a:moveTo>
                  <a:pt x="2025748" y="555674"/>
                </a:moveTo>
                <a:lnTo>
                  <a:pt x="1019908" y="555674"/>
                </a:lnTo>
                <a:lnTo>
                  <a:pt x="1019908" y="0"/>
                </a:lnTo>
                <a:lnTo>
                  <a:pt x="0" y="0"/>
                </a:lnTo>
              </a:path>
            </a:pathLst>
          </a:custGeom>
          <a:noFill/>
          <a:ln w="571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 79">
            <a:extLst>
              <a:ext uri="{FF2B5EF4-FFF2-40B4-BE49-F238E27FC236}">
                <a16:creationId xmlns:a16="http://schemas.microsoft.com/office/drawing/2014/main" id="{280F5F6A-ACB4-B34A-B498-6D6F63B3D25E}"/>
              </a:ext>
            </a:extLst>
          </p:cNvPr>
          <p:cNvSpPr/>
          <p:nvPr/>
        </p:nvSpPr>
        <p:spPr>
          <a:xfrm>
            <a:off x="5050845" y="3438040"/>
            <a:ext cx="2018713" cy="0"/>
          </a:xfrm>
          <a:custGeom>
            <a:avLst/>
            <a:gdLst>
              <a:gd name="connsiteX0" fmla="*/ 2018713 w 2018713"/>
              <a:gd name="connsiteY0" fmla="*/ 0 h 0"/>
              <a:gd name="connsiteX1" fmla="*/ 0 w 2018713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18713">
                <a:moveTo>
                  <a:pt x="2018713" y="0"/>
                </a:moveTo>
                <a:lnTo>
                  <a:pt x="0" y="0"/>
                </a:lnTo>
              </a:path>
            </a:pathLst>
          </a:custGeom>
          <a:noFill/>
          <a:ln w="571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EB9D9A2E-F4E3-2142-9D6A-9E9F06DBD943}"/>
              </a:ext>
            </a:extLst>
          </p:cNvPr>
          <p:cNvSpPr txBox="1"/>
          <p:nvPr/>
        </p:nvSpPr>
        <p:spPr>
          <a:xfrm>
            <a:off x="7660811" y="3004891"/>
            <a:ext cx="97815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/>
              <a:t>Administrator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E7E7F417-4889-1644-8410-DC27364BA2A9}"/>
              </a:ext>
            </a:extLst>
          </p:cNvPr>
          <p:cNvSpPr txBox="1"/>
          <p:nvPr/>
        </p:nvSpPr>
        <p:spPr>
          <a:xfrm>
            <a:off x="8028469" y="1581709"/>
            <a:ext cx="44916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/>
              <a:t>User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AAB3239E-6F08-8344-8F5A-7DCC1A755D59}"/>
              </a:ext>
            </a:extLst>
          </p:cNvPr>
          <p:cNvSpPr/>
          <p:nvPr/>
        </p:nvSpPr>
        <p:spPr>
          <a:xfrm>
            <a:off x="4039748" y="3789650"/>
            <a:ext cx="998806" cy="562708"/>
          </a:xfrm>
          <a:prstGeom prst="rect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</a:rPr>
              <a:t>Tiering Engine</a:t>
            </a:r>
          </a:p>
        </p:txBody>
      </p: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9338A0BF-BED7-E643-A3F9-590DFF0B02D2}"/>
              </a:ext>
            </a:extLst>
          </p:cNvPr>
          <p:cNvCxnSpPr/>
          <p:nvPr/>
        </p:nvCxnSpPr>
        <p:spPr>
          <a:xfrm>
            <a:off x="4527427" y="3588013"/>
            <a:ext cx="0" cy="253219"/>
          </a:xfrm>
          <a:prstGeom prst="straightConnector1">
            <a:avLst/>
          </a:prstGeom>
          <a:ln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Picture 35">
            <a:extLst>
              <a:ext uri="{FF2B5EF4-FFF2-40B4-BE49-F238E27FC236}">
                <a16:creationId xmlns:a16="http://schemas.microsoft.com/office/drawing/2014/main" id="{74124964-01C2-BD42-AF09-CBF927CE80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1251" y="1322375"/>
            <a:ext cx="1601806" cy="1497688"/>
          </a:xfrm>
          <a:prstGeom prst="rect">
            <a:avLst/>
          </a:prstGeom>
        </p:spPr>
      </p:pic>
      <p:sp>
        <p:nvSpPr>
          <p:cNvPr id="98" name="Rectangle 97">
            <a:extLst>
              <a:ext uri="{FF2B5EF4-FFF2-40B4-BE49-F238E27FC236}">
                <a16:creationId xmlns:a16="http://schemas.microsoft.com/office/drawing/2014/main" id="{75BBA9FD-90FC-3C4A-ABDE-3B07C6D72CC4}"/>
              </a:ext>
            </a:extLst>
          </p:cNvPr>
          <p:cNvSpPr/>
          <p:nvPr/>
        </p:nvSpPr>
        <p:spPr>
          <a:xfrm>
            <a:off x="324092" y="1073514"/>
            <a:ext cx="2974694" cy="3478315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DE581980-22C6-C647-BC19-95586DFF0C0F}"/>
              </a:ext>
            </a:extLst>
          </p:cNvPr>
          <p:cNvSpPr txBox="1"/>
          <p:nvPr/>
        </p:nvSpPr>
        <p:spPr>
          <a:xfrm>
            <a:off x="1182856" y="418554"/>
            <a:ext cx="13500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/>
              <a:t>ClusterStor Platform</a:t>
            </a: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FB09AD7C-F1E6-8A49-942C-46B1D10B77C3}"/>
              </a:ext>
            </a:extLst>
          </p:cNvPr>
          <p:cNvSpPr/>
          <p:nvPr/>
        </p:nvSpPr>
        <p:spPr>
          <a:xfrm>
            <a:off x="3449256" y="1075269"/>
            <a:ext cx="2233914" cy="5126010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1D34CE4-0844-1140-A33B-057CEAFCADF2}"/>
              </a:ext>
            </a:extLst>
          </p:cNvPr>
          <p:cNvSpPr txBox="1"/>
          <p:nvPr/>
        </p:nvSpPr>
        <p:spPr>
          <a:xfrm>
            <a:off x="3759416" y="418554"/>
            <a:ext cx="16177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/>
              <a:t>ClusterStor Data Services</a:t>
            </a:r>
          </a:p>
        </p:txBody>
      </p:sp>
      <p:sp>
        <p:nvSpPr>
          <p:cNvPr id="108" name="Freeform 107">
            <a:extLst>
              <a:ext uri="{FF2B5EF4-FFF2-40B4-BE49-F238E27FC236}">
                <a16:creationId xmlns:a16="http://schemas.microsoft.com/office/drawing/2014/main" id="{57536E75-9BA9-F34F-9E17-303EE54FDF2E}"/>
              </a:ext>
            </a:extLst>
          </p:cNvPr>
          <p:cNvSpPr/>
          <p:nvPr/>
        </p:nvSpPr>
        <p:spPr>
          <a:xfrm flipV="1">
            <a:off x="5041195" y="3595606"/>
            <a:ext cx="2025748" cy="389917"/>
          </a:xfrm>
          <a:custGeom>
            <a:avLst/>
            <a:gdLst>
              <a:gd name="connsiteX0" fmla="*/ 2025748 w 2025748"/>
              <a:gd name="connsiteY0" fmla="*/ 555674 h 555674"/>
              <a:gd name="connsiteX1" fmla="*/ 1019908 w 2025748"/>
              <a:gd name="connsiteY1" fmla="*/ 555674 h 555674"/>
              <a:gd name="connsiteX2" fmla="*/ 1019908 w 2025748"/>
              <a:gd name="connsiteY2" fmla="*/ 0 h 555674"/>
              <a:gd name="connsiteX3" fmla="*/ 0 w 2025748"/>
              <a:gd name="connsiteY3" fmla="*/ 0 h 555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5748" h="555674">
                <a:moveTo>
                  <a:pt x="2025748" y="555674"/>
                </a:moveTo>
                <a:lnTo>
                  <a:pt x="1019908" y="555674"/>
                </a:lnTo>
                <a:lnTo>
                  <a:pt x="1019908" y="0"/>
                </a:lnTo>
                <a:lnTo>
                  <a:pt x="0" y="0"/>
                </a:lnTo>
              </a:path>
            </a:pathLst>
          </a:custGeom>
          <a:noFill/>
          <a:ln w="571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C0C7828C-3283-CF42-90D5-7D032D172BA2}"/>
              </a:ext>
            </a:extLst>
          </p:cNvPr>
          <p:cNvSpPr txBox="1"/>
          <p:nvPr/>
        </p:nvSpPr>
        <p:spPr>
          <a:xfrm>
            <a:off x="9756626" y="3922393"/>
            <a:ext cx="7489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/>
              <a:t>Workload</a:t>
            </a:r>
          </a:p>
          <a:p>
            <a:pPr algn="ctr"/>
            <a:r>
              <a:rPr lang="en-US" sz="1100" dirty="0"/>
              <a:t>Manager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6E897BC-9024-FA49-BFAC-F14EE6AD1932}"/>
              </a:ext>
            </a:extLst>
          </p:cNvPr>
          <p:cNvSpPr/>
          <p:nvPr/>
        </p:nvSpPr>
        <p:spPr>
          <a:xfrm>
            <a:off x="4026248" y="1409944"/>
            <a:ext cx="998806" cy="562708"/>
          </a:xfrm>
          <a:prstGeom prst="rect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Indexing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4D464738-6C97-2046-B594-CBB485FAAF4E}"/>
              </a:ext>
            </a:extLst>
          </p:cNvPr>
          <p:cNvSpPr/>
          <p:nvPr/>
        </p:nvSpPr>
        <p:spPr>
          <a:xfrm>
            <a:off x="8551334" y="1625600"/>
            <a:ext cx="3581400" cy="463126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/>
              <a:t>ClusterStor Data Services</a:t>
            </a:r>
          </a:p>
          <a:p>
            <a:br>
              <a:rPr lang="en-US" dirty="0"/>
            </a:br>
            <a:r>
              <a:rPr lang="en-US" dirty="0"/>
              <a:t>Software that accompanies the ClusterStor E1000</a:t>
            </a:r>
          </a:p>
          <a:p>
            <a:endParaRPr lang="en-US" dirty="0"/>
          </a:p>
          <a:p>
            <a:r>
              <a:rPr lang="en-US" dirty="0"/>
              <a:t>Provide automation for optimizing system performance</a:t>
            </a:r>
          </a:p>
          <a:p>
            <a:endParaRPr lang="en-US" dirty="0"/>
          </a:p>
          <a:p>
            <a:r>
              <a:rPr lang="en-US" dirty="0"/>
              <a:t>Provides services for automating data movement and management </a:t>
            </a:r>
          </a:p>
          <a:p>
            <a:endParaRPr lang="en-US" dirty="0"/>
          </a:p>
          <a:p>
            <a:r>
              <a:rPr lang="en-US" dirty="0"/>
              <a:t>Supplements Lustre with a semi-integrated tool set</a:t>
            </a:r>
            <a:endParaRPr lang="en-US" sz="1200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3CA74F4-E4A6-5346-8165-85DC0FE41D7E}"/>
              </a:ext>
            </a:extLst>
          </p:cNvPr>
          <p:cNvSpPr txBox="1"/>
          <p:nvPr/>
        </p:nvSpPr>
        <p:spPr>
          <a:xfrm>
            <a:off x="481508" y="2473496"/>
            <a:ext cx="7910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Metadata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A580B5-F4ED-8142-AA3B-33B5B61DCD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Clusterstor</a:t>
            </a:r>
            <a:r>
              <a:rPr lang="en-US" dirty="0"/>
              <a:t> data services for E1000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6EC2B0-BDB5-654A-B158-9218BBE96237}"/>
              </a:ext>
            </a:extLst>
          </p:cNvPr>
          <p:cNvSpPr txBox="1"/>
          <p:nvPr/>
        </p:nvSpPr>
        <p:spPr>
          <a:xfrm>
            <a:off x="6682154" y="5197102"/>
            <a:ext cx="1856598" cy="440890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l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Workload manager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21C23BA4-EDF1-9242-AF68-FB7915AA80EB}"/>
              </a:ext>
            </a:extLst>
          </p:cNvPr>
          <p:cNvSpPr txBox="1"/>
          <p:nvPr/>
        </p:nvSpPr>
        <p:spPr>
          <a:xfrm>
            <a:off x="6876757" y="3759857"/>
            <a:ext cx="1412566" cy="440890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l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Administrator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A8E0C693-23EB-0840-A9EF-CF07684875AC}"/>
              </a:ext>
            </a:extLst>
          </p:cNvPr>
          <p:cNvSpPr txBox="1"/>
          <p:nvPr/>
        </p:nvSpPr>
        <p:spPr>
          <a:xfrm>
            <a:off x="6663397" y="1942781"/>
            <a:ext cx="2077813" cy="440890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l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Researcher/Scientist</a:t>
            </a:r>
          </a:p>
        </p:txBody>
      </p:sp>
      <p:pic>
        <p:nvPicPr>
          <p:cNvPr id="69" name="Picture 68">
            <a:extLst>
              <a:ext uri="{FF2B5EF4-FFF2-40B4-BE49-F238E27FC236}">
                <a16:creationId xmlns:a16="http://schemas.microsoft.com/office/drawing/2014/main" id="{F4EBAD14-9D63-514D-A88C-E1D75C9EC70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4882" y="2538312"/>
            <a:ext cx="1146829" cy="1279637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B06EECA6-01FF-1247-9C41-5B967BC0105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9626" y="1126773"/>
            <a:ext cx="925585" cy="703395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BE7C38B2-FD3B-F34D-A0ED-ED8BC3653AB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4523" y="4406680"/>
            <a:ext cx="762000" cy="762000"/>
          </a:xfrm>
          <a:prstGeom prst="rect">
            <a:avLst/>
          </a:prstGeom>
        </p:spPr>
      </p:pic>
      <p:sp>
        <p:nvSpPr>
          <p:cNvPr id="72" name="Freeform 71">
            <a:extLst>
              <a:ext uri="{FF2B5EF4-FFF2-40B4-BE49-F238E27FC236}">
                <a16:creationId xmlns:a16="http://schemas.microsoft.com/office/drawing/2014/main" id="{A888CE73-2884-8048-8E49-84B643FFDA39}"/>
              </a:ext>
            </a:extLst>
          </p:cNvPr>
          <p:cNvSpPr/>
          <p:nvPr/>
        </p:nvSpPr>
        <p:spPr>
          <a:xfrm>
            <a:off x="5076634" y="4237558"/>
            <a:ext cx="2025748" cy="555674"/>
          </a:xfrm>
          <a:custGeom>
            <a:avLst/>
            <a:gdLst>
              <a:gd name="connsiteX0" fmla="*/ 2025748 w 2025748"/>
              <a:gd name="connsiteY0" fmla="*/ 555674 h 555674"/>
              <a:gd name="connsiteX1" fmla="*/ 1019908 w 2025748"/>
              <a:gd name="connsiteY1" fmla="*/ 555674 h 555674"/>
              <a:gd name="connsiteX2" fmla="*/ 1019908 w 2025748"/>
              <a:gd name="connsiteY2" fmla="*/ 0 h 555674"/>
              <a:gd name="connsiteX3" fmla="*/ 0 w 2025748"/>
              <a:gd name="connsiteY3" fmla="*/ 0 h 555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5748" h="555674">
                <a:moveTo>
                  <a:pt x="2025748" y="555674"/>
                </a:moveTo>
                <a:lnTo>
                  <a:pt x="1019908" y="555674"/>
                </a:lnTo>
                <a:lnTo>
                  <a:pt x="1019908" y="0"/>
                </a:lnTo>
                <a:lnTo>
                  <a:pt x="0" y="0"/>
                </a:lnTo>
              </a:path>
            </a:pathLst>
          </a:custGeom>
          <a:noFill/>
          <a:ln w="571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3" name="Picture 72">
            <a:extLst>
              <a:ext uri="{FF2B5EF4-FFF2-40B4-BE49-F238E27FC236}">
                <a16:creationId xmlns:a16="http://schemas.microsoft.com/office/drawing/2014/main" id="{8A9BE964-90C5-6B4B-ADEE-C70B76E4954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9155" y="5400649"/>
            <a:ext cx="414316" cy="547636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89AABD69-F138-C44A-BF01-251606C8BDD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9155" y="3035819"/>
            <a:ext cx="414316" cy="547636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DEFD7D19-08F2-7C40-B61C-394C2715519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duotone>
              <a:prstClr val="black"/>
              <a:srgbClr val="00B0F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9155" y="3851746"/>
            <a:ext cx="414316" cy="547636"/>
          </a:xfrm>
          <a:prstGeom prst="rect">
            <a:avLst/>
          </a:prstGeom>
        </p:spPr>
      </p:pic>
      <p:sp>
        <p:nvSpPr>
          <p:cNvPr id="87" name="TextBox 86">
            <a:extLst>
              <a:ext uri="{FF2B5EF4-FFF2-40B4-BE49-F238E27FC236}">
                <a16:creationId xmlns:a16="http://schemas.microsoft.com/office/drawing/2014/main" id="{5FBE4545-ED6F-0141-BC19-36AC9DF258D6}"/>
              </a:ext>
            </a:extLst>
          </p:cNvPr>
          <p:cNvSpPr txBox="1"/>
          <p:nvPr/>
        </p:nvSpPr>
        <p:spPr>
          <a:xfrm>
            <a:off x="932327" y="3028949"/>
            <a:ext cx="652743" cy="690189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ctr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Flash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Pool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F34684ED-98A1-C442-9E72-BFFEB085DBF9}"/>
              </a:ext>
            </a:extLst>
          </p:cNvPr>
          <p:cNvSpPr txBox="1"/>
          <p:nvPr/>
        </p:nvSpPr>
        <p:spPr>
          <a:xfrm>
            <a:off x="969997" y="3744057"/>
            <a:ext cx="577402" cy="690189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ctr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Disk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Pool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F7DA2749-B7F3-3E48-985D-6BA46E85AA74}"/>
              </a:ext>
            </a:extLst>
          </p:cNvPr>
          <p:cNvSpPr txBox="1"/>
          <p:nvPr/>
        </p:nvSpPr>
        <p:spPr>
          <a:xfrm>
            <a:off x="994844" y="5380395"/>
            <a:ext cx="527709" cy="440890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ctr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FS2</a:t>
            </a:r>
          </a:p>
        </p:txBody>
      </p:sp>
      <p:sp>
        <p:nvSpPr>
          <p:cNvPr id="103" name="Freeform 102">
            <a:extLst>
              <a:ext uri="{FF2B5EF4-FFF2-40B4-BE49-F238E27FC236}">
                <a16:creationId xmlns:a16="http://schemas.microsoft.com/office/drawing/2014/main" id="{6E4BCEAA-0F81-CD45-868D-A51120F49C95}"/>
              </a:ext>
            </a:extLst>
          </p:cNvPr>
          <p:cNvSpPr/>
          <p:nvPr/>
        </p:nvSpPr>
        <p:spPr>
          <a:xfrm flipV="1">
            <a:off x="5048496" y="1986726"/>
            <a:ext cx="2025748" cy="555674"/>
          </a:xfrm>
          <a:custGeom>
            <a:avLst/>
            <a:gdLst>
              <a:gd name="connsiteX0" fmla="*/ 2025748 w 2025748"/>
              <a:gd name="connsiteY0" fmla="*/ 555674 h 555674"/>
              <a:gd name="connsiteX1" fmla="*/ 1019908 w 2025748"/>
              <a:gd name="connsiteY1" fmla="*/ 555674 h 555674"/>
              <a:gd name="connsiteX2" fmla="*/ 1019908 w 2025748"/>
              <a:gd name="connsiteY2" fmla="*/ 0 h 555674"/>
              <a:gd name="connsiteX3" fmla="*/ 0 w 2025748"/>
              <a:gd name="connsiteY3" fmla="*/ 0 h 555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5748" h="555674">
                <a:moveTo>
                  <a:pt x="2025748" y="555674"/>
                </a:moveTo>
                <a:lnTo>
                  <a:pt x="1019908" y="555674"/>
                </a:lnTo>
                <a:lnTo>
                  <a:pt x="1019908" y="0"/>
                </a:lnTo>
                <a:lnTo>
                  <a:pt x="0" y="0"/>
                </a:lnTo>
              </a:path>
            </a:pathLst>
          </a:custGeom>
          <a:noFill/>
          <a:ln w="571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846799C-707C-DB44-9D9F-2F614717DD07}"/>
              </a:ext>
            </a:extLst>
          </p:cNvPr>
          <p:cNvSpPr txBox="1"/>
          <p:nvPr/>
        </p:nvSpPr>
        <p:spPr>
          <a:xfrm>
            <a:off x="4309535" y="846667"/>
            <a:ext cx="559769" cy="440890"/>
          </a:xfrm>
          <a:prstGeom prst="rect">
            <a:avLst/>
          </a:prstGeom>
          <a:solidFill>
            <a:schemeClr val="tx1"/>
          </a:solidFill>
          <a:ln w="57150">
            <a:solidFill>
              <a:schemeClr val="accent2"/>
            </a:solidFill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l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CDS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33B1EA48-2B77-E140-A067-CDDCD19D1232}"/>
              </a:ext>
            </a:extLst>
          </p:cNvPr>
          <p:cNvSpPr txBox="1"/>
          <p:nvPr/>
        </p:nvSpPr>
        <p:spPr>
          <a:xfrm>
            <a:off x="1490137" y="880534"/>
            <a:ext cx="756938" cy="440890"/>
          </a:xfrm>
          <a:prstGeom prst="rect">
            <a:avLst/>
          </a:prstGeom>
          <a:solidFill>
            <a:schemeClr val="tx1"/>
          </a:solidFill>
          <a:ln w="57150">
            <a:solidFill>
              <a:schemeClr val="accent2"/>
            </a:solidFill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l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Lustre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9939383F-0959-0443-91C6-316C6A153FE2}"/>
              </a:ext>
            </a:extLst>
          </p:cNvPr>
          <p:cNvSpPr/>
          <p:nvPr/>
        </p:nvSpPr>
        <p:spPr>
          <a:xfrm>
            <a:off x="321845" y="4908176"/>
            <a:ext cx="2974694" cy="1288681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05E0897-66DF-974D-BAF7-DCAECC1BADA4}"/>
              </a:ext>
            </a:extLst>
          </p:cNvPr>
          <p:cNvSpPr txBox="1"/>
          <p:nvPr/>
        </p:nvSpPr>
        <p:spPr>
          <a:xfrm>
            <a:off x="1494614" y="4724160"/>
            <a:ext cx="756938" cy="440890"/>
          </a:xfrm>
          <a:prstGeom prst="rect">
            <a:avLst/>
          </a:prstGeom>
          <a:solidFill>
            <a:schemeClr val="tx1"/>
          </a:solidFill>
          <a:ln w="57150">
            <a:solidFill>
              <a:schemeClr val="accent2"/>
            </a:solidFill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l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Lustre</a:t>
            </a:r>
          </a:p>
        </p:txBody>
      </p:sp>
      <p:sp>
        <p:nvSpPr>
          <p:cNvPr id="60" name="Freeform 59">
            <a:extLst>
              <a:ext uri="{FF2B5EF4-FFF2-40B4-BE49-F238E27FC236}">
                <a16:creationId xmlns:a16="http://schemas.microsoft.com/office/drawing/2014/main" id="{41E9DAAA-2AAE-F24F-B8E9-CB0EE449415E}"/>
              </a:ext>
            </a:extLst>
          </p:cNvPr>
          <p:cNvSpPr/>
          <p:nvPr/>
        </p:nvSpPr>
        <p:spPr>
          <a:xfrm>
            <a:off x="2093842" y="4134971"/>
            <a:ext cx="1769858" cy="948197"/>
          </a:xfrm>
          <a:custGeom>
            <a:avLst/>
            <a:gdLst>
              <a:gd name="connsiteX0" fmla="*/ 1448973 w 1448973"/>
              <a:gd name="connsiteY0" fmla="*/ 626012 h 626012"/>
              <a:gd name="connsiteX1" fmla="*/ 1195754 w 1448973"/>
              <a:gd name="connsiteY1" fmla="*/ 626012 h 626012"/>
              <a:gd name="connsiteX2" fmla="*/ 1195754 w 1448973"/>
              <a:gd name="connsiteY2" fmla="*/ 0 h 626012"/>
              <a:gd name="connsiteX3" fmla="*/ 0 w 1448973"/>
              <a:gd name="connsiteY3" fmla="*/ 0 h 626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973" h="626012">
                <a:moveTo>
                  <a:pt x="1448973" y="626012"/>
                </a:moveTo>
                <a:lnTo>
                  <a:pt x="1195754" y="626012"/>
                </a:lnTo>
                <a:lnTo>
                  <a:pt x="1195754" y="0"/>
                </a:lnTo>
                <a:lnTo>
                  <a:pt x="0" y="0"/>
                </a:lnTo>
              </a:path>
            </a:pathLst>
          </a:custGeom>
          <a:noFill/>
          <a:ln w="57150">
            <a:solidFill>
              <a:schemeClr val="bg1"/>
            </a:solidFill>
            <a:headEnd type="triangl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>
            <a:extLst>
              <a:ext uri="{FF2B5EF4-FFF2-40B4-BE49-F238E27FC236}">
                <a16:creationId xmlns:a16="http://schemas.microsoft.com/office/drawing/2014/main" id="{4EF56B14-7A23-E245-9332-1B5F16EA2F26}"/>
              </a:ext>
            </a:extLst>
          </p:cNvPr>
          <p:cNvSpPr/>
          <p:nvPr/>
        </p:nvSpPr>
        <p:spPr>
          <a:xfrm>
            <a:off x="2096086" y="3334871"/>
            <a:ext cx="1769858" cy="1562277"/>
          </a:xfrm>
          <a:custGeom>
            <a:avLst/>
            <a:gdLst>
              <a:gd name="connsiteX0" fmla="*/ 1448973 w 1448973"/>
              <a:gd name="connsiteY0" fmla="*/ 626012 h 626012"/>
              <a:gd name="connsiteX1" fmla="*/ 1195754 w 1448973"/>
              <a:gd name="connsiteY1" fmla="*/ 626012 h 626012"/>
              <a:gd name="connsiteX2" fmla="*/ 1195754 w 1448973"/>
              <a:gd name="connsiteY2" fmla="*/ 0 h 626012"/>
              <a:gd name="connsiteX3" fmla="*/ 0 w 1448973"/>
              <a:gd name="connsiteY3" fmla="*/ 0 h 626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973" h="626012">
                <a:moveTo>
                  <a:pt x="1448973" y="626012"/>
                </a:moveTo>
                <a:lnTo>
                  <a:pt x="1195754" y="626012"/>
                </a:lnTo>
                <a:lnTo>
                  <a:pt x="1195754" y="0"/>
                </a:lnTo>
                <a:lnTo>
                  <a:pt x="0" y="0"/>
                </a:lnTo>
              </a:path>
            </a:pathLst>
          </a:custGeom>
          <a:noFill/>
          <a:ln w="57150">
            <a:solidFill>
              <a:schemeClr val="bg1"/>
            </a:solidFill>
            <a:headEnd type="triangl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Freeform 103">
            <a:extLst>
              <a:ext uri="{FF2B5EF4-FFF2-40B4-BE49-F238E27FC236}">
                <a16:creationId xmlns:a16="http://schemas.microsoft.com/office/drawing/2014/main" id="{B9377350-30A7-CF4A-B42A-E5AD0A5D9E5F}"/>
              </a:ext>
            </a:extLst>
          </p:cNvPr>
          <p:cNvSpPr/>
          <p:nvPr/>
        </p:nvSpPr>
        <p:spPr>
          <a:xfrm flipV="1">
            <a:off x="2093743" y="5267595"/>
            <a:ext cx="1769858" cy="427234"/>
          </a:xfrm>
          <a:custGeom>
            <a:avLst/>
            <a:gdLst>
              <a:gd name="connsiteX0" fmla="*/ 1448973 w 1448973"/>
              <a:gd name="connsiteY0" fmla="*/ 626012 h 626012"/>
              <a:gd name="connsiteX1" fmla="*/ 1195754 w 1448973"/>
              <a:gd name="connsiteY1" fmla="*/ 626012 h 626012"/>
              <a:gd name="connsiteX2" fmla="*/ 1195754 w 1448973"/>
              <a:gd name="connsiteY2" fmla="*/ 0 h 626012"/>
              <a:gd name="connsiteX3" fmla="*/ 0 w 1448973"/>
              <a:gd name="connsiteY3" fmla="*/ 0 h 626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973" h="626012">
                <a:moveTo>
                  <a:pt x="1448973" y="626012"/>
                </a:moveTo>
                <a:lnTo>
                  <a:pt x="1195754" y="626012"/>
                </a:lnTo>
                <a:lnTo>
                  <a:pt x="1195754" y="0"/>
                </a:lnTo>
                <a:lnTo>
                  <a:pt x="0" y="0"/>
                </a:lnTo>
              </a:path>
            </a:pathLst>
          </a:custGeom>
          <a:noFill/>
          <a:ln w="57150">
            <a:solidFill>
              <a:schemeClr val="bg1"/>
            </a:solidFill>
            <a:headEnd type="triangl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AA05731-766B-B044-B985-0816B67902A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673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5226">
        <p:fade/>
      </p:transition>
    </mc:Choice>
    <mc:Fallback xmlns="">
      <p:transition spd="med" advTm="12522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D34E6EA0-41BA-8740-B660-AC25BF192C42}"/>
              </a:ext>
            </a:extLst>
          </p:cNvPr>
          <p:cNvSpPr/>
          <p:nvPr/>
        </p:nvSpPr>
        <p:spPr>
          <a:xfrm>
            <a:off x="4026248" y="3081659"/>
            <a:ext cx="998806" cy="562708"/>
          </a:xfrm>
          <a:prstGeom prst="rect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</a:rPr>
              <a:t>Policy</a:t>
            </a:r>
          </a:p>
          <a:p>
            <a:pPr algn="ctr"/>
            <a:r>
              <a:rPr lang="en-US" sz="1100" dirty="0">
                <a:solidFill>
                  <a:schemeClr val="tx1"/>
                </a:solidFill>
              </a:rPr>
              <a:t>management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720498E-C9B6-7344-B9A2-C6FB56FE993A}"/>
              </a:ext>
            </a:extLst>
          </p:cNvPr>
          <p:cNvSpPr/>
          <p:nvPr/>
        </p:nvSpPr>
        <p:spPr>
          <a:xfrm>
            <a:off x="4026248" y="2373585"/>
            <a:ext cx="998806" cy="562708"/>
          </a:xfrm>
          <a:prstGeom prst="rect">
            <a:avLst/>
          </a:prstGeom>
          <a:solidFill>
            <a:schemeClr val="accent5"/>
          </a:solidFill>
          <a:ln w="762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Scalable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</a:rPr>
              <a:t>Search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</a:rPr>
              <a:t>Engine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792EEB2-D1A4-5F4F-AA4F-D944FCD4B98F}"/>
              </a:ext>
            </a:extLst>
          </p:cNvPr>
          <p:cNvSpPr/>
          <p:nvPr/>
        </p:nvSpPr>
        <p:spPr>
          <a:xfrm>
            <a:off x="4026248" y="4676176"/>
            <a:ext cx="998806" cy="562708"/>
          </a:xfrm>
          <a:prstGeom prst="rect">
            <a:avLst/>
          </a:prstGeom>
          <a:solidFill>
            <a:schemeClr val="accent5">
              <a:alpha val="51000"/>
            </a:schemeClr>
          </a:solidFill>
          <a:ln>
            <a:solidFill>
              <a:schemeClr val="accent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Data Movers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D0FA382-6536-B843-8C9B-618340668D9A}"/>
              </a:ext>
            </a:extLst>
          </p:cNvPr>
          <p:cNvSpPr/>
          <p:nvPr/>
        </p:nvSpPr>
        <p:spPr>
          <a:xfrm>
            <a:off x="4178648" y="4828576"/>
            <a:ext cx="998806" cy="562708"/>
          </a:xfrm>
          <a:prstGeom prst="rect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Data Movers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E4FEAEC-283B-5C45-A539-37C699FEF374}"/>
              </a:ext>
            </a:extLst>
          </p:cNvPr>
          <p:cNvSpPr/>
          <p:nvPr/>
        </p:nvSpPr>
        <p:spPr>
          <a:xfrm>
            <a:off x="4331048" y="4980976"/>
            <a:ext cx="998806" cy="562708"/>
          </a:xfrm>
          <a:prstGeom prst="rect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Data Movers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70A1DE7-B622-B443-B187-CEE22074C5C8}"/>
              </a:ext>
            </a:extLst>
          </p:cNvPr>
          <p:cNvSpPr/>
          <p:nvPr/>
        </p:nvSpPr>
        <p:spPr>
          <a:xfrm>
            <a:off x="4483448" y="5133376"/>
            <a:ext cx="998806" cy="562708"/>
          </a:xfrm>
          <a:prstGeom prst="rect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Data Movers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9ECE9797-26F6-7F4B-B122-9C2716370939}"/>
              </a:ext>
            </a:extLst>
          </p:cNvPr>
          <p:cNvCxnSpPr>
            <a:cxnSpLocks/>
          </p:cNvCxnSpPr>
          <p:nvPr/>
        </p:nvCxnSpPr>
        <p:spPr>
          <a:xfrm>
            <a:off x="2268638" y="1669325"/>
            <a:ext cx="1713054" cy="0"/>
          </a:xfrm>
          <a:prstGeom prst="straightConnector1">
            <a:avLst/>
          </a:prstGeom>
          <a:ln w="571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2F7763F5-501C-8848-A64D-C278D5A7EBB5}"/>
              </a:ext>
            </a:extLst>
          </p:cNvPr>
          <p:cNvSpPr/>
          <p:nvPr/>
        </p:nvSpPr>
        <p:spPr>
          <a:xfrm>
            <a:off x="3939497" y="4584736"/>
            <a:ext cx="1624818" cy="1223889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E6317A84-D97F-254F-9CF6-D45E77720488}"/>
              </a:ext>
            </a:extLst>
          </p:cNvPr>
          <p:cNvCxnSpPr>
            <a:cxnSpLocks/>
            <a:stCxn id="24" idx="2"/>
          </p:cNvCxnSpPr>
          <p:nvPr/>
        </p:nvCxnSpPr>
        <p:spPr>
          <a:xfrm>
            <a:off x="4525651" y="1972652"/>
            <a:ext cx="4689" cy="410312"/>
          </a:xfrm>
          <a:prstGeom prst="straightConnector1">
            <a:avLst/>
          </a:prstGeom>
          <a:ln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59D8A443-ACA6-464A-A958-7783AD818B09}"/>
              </a:ext>
            </a:extLst>
          </p:cNvPr>
          <p:cNvCxnSpPr/>
          <p:nvPr/>
        </p:nvCxnSpPr>
        <p:spPr>
          <a:xfrm>
            <a:off x="4513927" y="2880022"/>
            <a:ext cx="0" cy="253219"/>
          </a:xfrm>
          <a:prstGeom prst="straightConnector1">
            <a:avLst/>
          </a:prstGeom>
          <a:ln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E7E37435-9E77-1843-A0F4-31C80EE7C8F9}"/>
              </a:ext>
            </a:extLst>
          </p:cNvPr>
          <p:cNvCxnSpPr/>
          <p:nvPr/>
        </p:nvCxnSpPr>
        <p:spPr>
          <a:xfrm>
            <a:off x="4300568" y="4340896"/>
            <a:ext cx="0" cy="253219"/>
          </a:xfrm>
          <a:prstGeom prst="straightConnector1">
            <a:avLst/>
          </a:prstGeom>
          <a:ln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69F5509B-05BF-C94D-A7AA-05CE4E27B298}"/>
              </a:ext>
            </a:extLst>
          </p:cNvPr>
          <p:cNvCxnSpPr/>
          <p:nvPr/>
        </p:nvCxnSpPr>
        <p:spPr>
          <a:xfrm>
            <a:off x="4452968" y="4338551"/>
            <a:ext cx="0" cy="253219"/>
          </a:xfrm>
          <a:prstGeom prst="straightConnector1">
            <a:avLst/>
          </a:prstGeom>
          <a:ln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57DD88FC-6352-8B43-8544-B2A97A4003C2}"/>
              </a:ext>
            </a:extLst>
          </p:cNvPr>
          <p:cNvCxnSpPr/>
          <p:nvPr/>
        </p:nvCxnSpPr>
        <p:spPr>
          <a:xfrm>
            <a:off x="4605368" y="4336206"/>
            <a:ext cx="0" cy="253219"/>
          </a:xfrm>
          <a:prstGeom prst="straightConnector1">
            <a:avLst/>
          </a:prstGeom>
          <a:ln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648F142B-2863-0E44-965F-00EF8B4F0670}"/>
              </a:ext>
            </a:extLst>
          </p:cNvPr>
          <p:cNvCxnSpPr/>
          <p:nvPr/>
        </p:nvCxnSpPr>
        <p:spPr>
          <a:xfrm>
            <a:off x="4757768" y="4333862"/>
            <a:ext cx="0" cy="253219"/>
          </a:xfrm>
          <a:prstGeom prst="straightConnector1">
            <a:avLst/>
          </a:prstGeom>
          <a:ln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18196D0F-EE4B-E646-9CDF-B11B1FE93EFC}"/>
              </a:ext>
            </a:extLst>
          </p:cNvPr>
          <p:cNvSpPr txBox="1"/>
          <p:nvPr/>
        </p:nvSpPr>
        <p:spPr>
          <a:xfrm>
            <a:off x="544930" y="5582815"/>
            <a:ext cx="5405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Tier 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9CB0792-184F-2F4C-A4CA-781C6F49857B}"/>
              </a:ext>
            </a:extLst>
          </p:cNvPr>
          <p:cNvSpPr txBox="1"/>
          <p:nvPr/>
        </p:nvSpPr>
        <p:spPr>
          <a:xfrm>
            <a:off x="544930" y="4630901"/>
            <a:ext cx="5389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Tier 2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CA315A2-3F85-3148-92A8-AE083A0C99BA}"/>
              </a:ext>
            </a:extLst>
          </p:cNvPr>
          <p:cNvSpPr txBox="1"/>
          <p:nvPr/>
        </p:nvSpPr>
        <p:spPr>
          <a:xfrm>
            <a:off x="544930" y="3492457"/>
            <a:ext cx="5389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Tier 1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EF74932-939C-134E-B5B3-DB3E86C33206}"/>
              </a:ext>
            </a:extLst>
          </p:cNvPr>
          <p:cNvSpPr txBox="1"/>
          <p:nvPr/>
        </p:nvSpPr>
        <p:spPr>
          <a:xfrm>
            <a:off x="2461796" y="1314338"/>
            <a:ext cx="865943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/>
              <a:t>Embedded </a:t>
            </a:r>
          </a:p>
          <a:p>
            <a:pPr algn="ctr"/>
            <a:r>
              <a:rPr lang="en-US" sz="1100" dirty="0"/>
              <a:t>Index</a:t>
            </a:r>
          </a:p>
          <a:p>
            <a:pPr algn="ctr"/>
            <a:r>
              <a:rPr lang="en-US" sz="1100" dirty="0"/>
              <a:t>extensions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AFBE818C-C3D4-D049-94E8-892AE75C9446}"/>
              </a:ext>
            </a:extLst>
          </p:cNvPr>
          <p:cNvSpPr txBox="1"/>
          <p:nvPr/>
        </p:nvSpPr>
        <p:spPr>
          <a:xfrm>
            <a:off x="840732" y="936956"/>
            <a:ext cx="1220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/>
              <a:t>Lustre namespace</a:t>
            </a:r>
          </a:p>
        </p:txBody>
      </p:sp>
      <p:sp>
        <p:nvSpPr>
          <p:cNvPr id="79" name="Freeform 78">
            <a:extLst>
              <a:ext uri="{FF2B5EF4-FFF2-40B4-BE49-F238E27FC236}">
                <a16:creationId xmlns:a16="http://schemas.microsoft.com/office/drawing/2014/main" id="{D988B33C-0AF7-944F-811F-FEEA0AC609EB}"/>
              </a:ext>
            </a:extLst>
          </p:cNvPr>
          <p:cNvSpPr/>
          <p:nvPr/>
        </p:nvSpPr>
        <p:spPr>
          <a:xfrm>
            <a:off x="5050844" y="2748723"/>
            <a:ext cx="2025748" cy="555674"/>
          </a:xfrm>
          <a:custGeom>
            <a:avLst/>
            <a:gdLst>
              <a:gd name="connsiteX0" fmla="*/ 2025748 w 2025748"/>
              <a:gd name="connsiteY0" fmla="*/ 555674 h 555674"/>
              <a:gd name="connsiteX1" fmla="*/ 1019908 w 2025748"/>
              <a:gd name="connsiteY1" fmla="*/ 555674 h 555674"/>
              <a:gd name="connsiteX2" fmla="*/ 1019908 w 2025748"/>
              <a:gd name="connsiteY2" fmla="*/ 0 h 555674"/>
              <a:gd name="connsiteX3" fmla="*/ 0 w 2025748"/>
              <a:gd name="connsiteY3" fmla="*/ 0 h 555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5748" h="555674">
                <a:moveTo>
                  <a:pt x="2025748" y="555674"/>
                </a:moveTo>
                <a:lnTo>
                  <a:pt x="1019908" y="555674"/>
                </a:lnTo>
                <a:lnTo>
                  <a:pt x="1019908" y="0"/>
                </a:lnTo>
                <a:lnTo>
                  <a:pt x="0" y="0"/>
                </a:lnTo>
              </a:path>
            </a:pathLst>
          </a:custGeom>
          <a:noFill/>
          <a:ln w="571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 79">
            <a:extLst>
              <a:ext uri="{FF2B5EF4-FFF2-40B4-BE49-F238E27FC236}">
                <a16:creationId xmlns:a16="http://schemas.microsoft.com/office/drawing/2014/main" id="{280F5F6A-ACB4-B34A-B498-6D6F63B3D25E}"/>
              </a:ext>
            </a:extLst>
          </p:cNvPr>
          <p:cNvSpPr/>
          <p:nvPr/>
        </p:nvSpPr>
        <p:spPr>
          <a:xfrm>
            <a:off x="5050845" y="3438040"/>
            <a:ext cx="2018713" cy="0"/>
          </a:xfrm>
          <a:custGeom>
            <a:avLst/>
            <a:gdLst>
              <a:gd name="connsiteX0" fmla="*/ 2018713 w 2018713"/>
              <a:gd name="connsiteY0" fmla="*/ 0 h 0"/>
              <a:gd name="connsiteX1" fmla="*/ 0 w 2018713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18713">
                <a:moveTo>
                  <a:pt x="2018713" y="0"/>
                </a:moveTo>
                <a:lnTo>
                  <a:pt x="0" y="0"/>
                </a:lnTo>
              </a:path>
            </a:pathLst>
          </a:custGeom>
          <a:noFill/>
          <a:ln w="571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EB9D9A2E-F4E3-2142-9D6A-9E9F06DBD943}"/>
              </a:ext>
            </a:extLst>
          </p:cNvPr>
          <p:cNvSpPr txBox="1"/>
          <p:nvPr/>
        </p:nvSpPr>
        <p:spPr>
          <a:xfrm>
            <a:off x="7660811" y="3004891"/>
            <a:ext cx="97815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/>
              <a:t>Administrator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E7E7F417-4889-1644-8410-DC27364BA2A9}"/>
              </a:ext>
            </a:extLst>
          </p:cNvPr>
          <p:cNvSpPr txBox="1"/>
          <p:nvPr/>
        </p:nvSpPr>
        <p:spPr>
          <a:xfrm>
            <a:off x="8028469" y="1581709"/>
            <a:ext cx="44916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/>
              <a:t>User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AAB3239E-6F08-8344-8F5A-7DCC1A755D59}"/>
              </a:ext>
            </a:extLst>
          </p:cNvPr>
          <p:cNvSpPr/>
          <p:nvPr/>
        </p:nvSpPr>
        <p:spPr>
          <a:xfrm>
            <a:off x="4039748" y="3789650"/>
            <a:ext cx="998806" cy="562708"/>
          </a:xfrm>
          <a:prstGeom prst="rect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</a:rPr>
              <a:t>Tiering Engine</a:t>
            </a:r>
          </a:p>
        </p:txBody>
      </p: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9338A0BF-BED7-E643-A3F9-590DFF0B02D2}"/>
              </a:ext>
            </a:extLst>
          </p:cNvPr>
          <p:cNvCxnSpPr/>
          <p:nvPr/>
        </p:nvCxnSpPr>
        <p:spPr>
          <a:xfrm>
            <a:off x="4527427" y="3588013"/>
            <a:ext cx="0" cy="253219"/>
          </a:xfrm>
          <a:prstGeom prst="straightConnector1">
            <a:avLst/>
          </a:prstGeom>
          <a:ln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Picture 35">
            <a:extLst>
              <a:ext uri="{FF2B5EF4-FFF2-40B4-BE49-F238E27FC236}">
                <a16:creationId xmlns:a16="http://schemas.microsoft.com/office/drawing/2014/main" id="{74124964-01C2-BD42-AF09-CBF927CE80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1251" y="1322375"/>
            <a:ext cx="1601806" cy="1497688"/>
          </a:xfrm>
          <a:prstGeom prst="rect">
            <a:avLst/>
          </a:prstGeom>
        </p:spPr>
      </p:pic>
      <p:sp>
        <p:nvSpPr>
          <p:cNvPr id="98" name="Rectangle 97">
            <a:extLst>
              <a:ext uri="{FF2B5EF4-FFF2-40B4-BE49-F238E27FC236}">
                <a16:creationId xmlns:a16="http://schemas.microsoft.com/office/drawing/2014/main" id="{75BBA9FD-90FC-3C4A-ABDE-3B07C6D72CC4}"/>
              </a:ext>
            </a:extLst>
          </p:cNvPr>
          <p:cNvSpPr/>
          <p:nvPr/>
        </p:nvSpPr>
        <p:spPr>
          <a:xfrm>
            <a:off x="324092" y="1073514"/>
            <a:ext cx="2974694" cy="3478315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DE581980-22C6-C647-BC19-95586DFF0C0F}"/>
              </a:ext>
            </a:extLst>
          </p:cNvPr>
          <p:cNvSpPr txBox="1"/>
          <p:nvPr/>
        </p:nvSpPr>
        <p:spPr>
          <a:xfrm>
            <a:off x="1182856" y="418554"/>
            <a:ext cx="13500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/>
              <a:t>ClusterStor Platform</a:t>
            </a: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FB09AD7C-F1E6-8A49-942C-46B1D10B77C3}"/>
              </a:ext>
            </a:extLst>
          </p:cNvPr>
          <p:cNvSpPr/>
          <p:nvPr/>
        </p:nvSpPr>
        <p:spPr>
          <a:xfrm>
            <a:off x="3449256" y="1075269"/>
            <a:ext cx="2233914" cy="5126010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1D34CE4-0844-1140-A33B-057CEAFCADF2}"/>
              </a:ext>
            </a:extLst>
          </p:cNvPr>
          <p:cNvSpPr txBox="1"/>
          <p:nvPr/>
        </p:nvSpPr>
        <p:spPr>
          <a:xfrm>
            <a:off x="3759416" y="418554"/>
            <a:ext cx="16177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/>
              <a:t>ClusterStor Data Services</a:t>
            </a:r>
          </a:p>
        </p:txBody>
      </p:sp>
      <p:sp>
        <p:nvSpPr>
          <p:cNvPr id="108" name="Freeform 107">
            <a:extLst>
              <a:ext uri="{FF2B5EF4-FFF2-40B4-BE49-F238E27FC236}">
                <a16:creationId xmlns:a16="http://schemas.microsoft.com/office/drawing/2014/main" id="{57536E75-9BA9-F34F-9E17-303EE54FDF2E}"/>
              </a:ext>
            </a:extLst>
          </p:cNvPr>
          <p:cNvSpPr/>
          <p:nvPr/>
        </p:nvSpPr>
        <p:spPr>
          <a:xfrm flipV="1">
            <a:off x="5041195" y="3595606"/>
            <a:ext cx="2025748" cy="389917"/>
          </a:xfrm>
          <a:custGeom>
            <a:avLst/>
            <a:gdLst>
              <a:gd name="connsiteX0" fmla="*/ 2025748 w 2025748"/>
              <a:gd name="connsiteY0" fmla="*/ 555674 h 555674"/>
              <a:gd name="connsiteX1" fmla="*/ 1019908 w 2025748"/>
              <a:gd name="connsiteY1" fmla="*/ 555674 h 555674"/>
              <a:gd name="connsiteX2" fmla="*/ 1019908 w 2025748"/>
              <a:gd name="connsiteY2" fmla="*/ 0 h 555674"/>
              <a:gd name="connsiteX3" fmla="*/ 0 w 2025748"/>
              <a:gd name="connsiteY3" fmla="*/ 0 h 555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5748" h="555674">
                <a:moveTo>
                  <a:pt x="2025748" y="555674"/>
                </a:moveTo>
                <a:lnTo>
                  <a:pt x="1019908" y="555674"/>
                </a:lnTo>
                <a:lnTo>
                  <a:pt x="1019908" y="0"/>
                </a:lnTo>
                <a:lnTo>
                  <a:pt x="0" y="0"/>
                </a:lnTo>
              </a:path>
            </a:pathLst>
          </a:custGeom>
          <a:noFill/>
          <a:ln w="571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C0C7828C-3283-CF42-90D5-7D032D172BA2}"/>
              </a:ext>
            </a:extLst>
          </p:cNvPr>
          <p:cNvSpPr txBox="1"/>
          <p:nvPr/>
        </p:nvSpPr>
        <p:spPr>
          <a:xfrm>
            <a:off x="9756626" y="3922393"/>
            <a:ext cx="7489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/>
              <a:t>Workload</a:t>
            </a:r>
          </a:p>
          <a:p>
            <a:pPr algn="ctr"/>
            <a:r>
              <a:rPr lang="en-US" sz="1100" dirty="0"/>
              <a:t>Manager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6E897BC-9024-FA49-BFAC-F14EE6AD1932}"/>
              </a:ext>
            </a:extLst>
          </p:cNvPr>
          <p:cNvSpPr/>
          <p:nvPr/>
        </p:nvSpPr>
        <p:spPr>
          <a:xfrm>
            <a:off x="4026248" y="1409944"/>
            <a:ext cx="998806" cy="562708"/>
          </a:xfrm>
          <a:prstGeom prst="rect">
            <a:avLst/>
          </a:prstGeom>
          <a:solidFill>
            <a:schemeClr val="accent5"/>
          </a:solidFill>
          <a:ln w="762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Indexing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4D464738-6C97-2046-B594-CBB485FAAF4E}"/>
              </a:ext>
            </a:extLst>
          </p:cNvPr>
          <p:cNvSpPr/>
          <p:nvPr/>
        </p:nvSpPr>
        <p:spPr>
          <a:xfrm>
            <a:off x="8551334" y="1625600"/>
            <a:ext cx="3581400" cy="463126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/>
              <a:t>ClusterStor Data Services</a:t>
            </a:r>
          </a:p>
          <a:p>
            <a:br>
              <a:rPr lang="en-US" dirty="0"/>
            </a:br>
            <a:r>
              <a:rPr lang="en-US" dirty="0"/>
              <a:t>Software that accompanies the ClusterStor E1000</a:t>
            </a:r>
          </a:p>
          <a:p>
            <a:endParaRPr lang="en-US" dirty="0"/>
          </a:p>
          <a:p>
            <a:r>
              <a:rPr lang="en-US" dirty="0"/>
              <a:t>Provide automation for optimizing system performance</a:t>
            </a:r>
          </a:p>
          <a:p>
            <a:endParaRPr lang="en-US" dirty="0"/>
          </a:p>
          <a:p>
            <a:r>
              <a:rPr lang="en-US" dirty="0"/>
              <a:t>Provides services for automating data movement and management </a:t>
            </a:r>
          </a:p>
          <a:p>
            <a:endParaRPr lang="en-US" dirty="0"/>
          </a:p>
          <a:p>
            <a:r>
              <a:rPr lang="en-US" dirty="0"/>
              <a:t>Supplements Lustre with a semi-integrated tool set</a:t>
            </a:r>
            <a:endParaRPr lang="en-US" sz="1200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3CA74F4-E4A6-5346-8165-85DC0FE41D7E}"/>
              </a:ext>
            </a:extLst>
          </p:cNvPr>
          <p:cNvSpPr txBox="1"/>
          <p:nvPr/>
        </p:nvSpPr>
        <p:spPr>
          <a:xfrm>
            <a:off x="481508" y="2473496"/>
            <a:ext cx="7910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Metadata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A580B5-F4ED-8142-AA3B-33B5B61DCD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Clusterstor</a:t>
            </a:r>
            <a:r>
              <a:rPr lang="en-US" dirty="0"/>
              <a:t> data services for E1000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6EC2B0-BDB5-654A-B158-9218BBE96237}"/>
              </a:ext>
            </a:extLst>
          </p:cNvPr>
          <p:cNvSpPr txBox="1"/>
          <p:nvPr/>
        </p:nvSpPr>
        <p:spPr>
          <a:xfrm>
            <a:off x="6682154" y="5197102"/>
            <a:ext cx="1856598" cy="440890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l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Workload manager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21C23BA4-EDF1-9242-AF68-FB7915AA80EB}"/>
              </a:ext>
            </a:extLst>
          </p:cNvPr>
          <p:cNvSpPr txBox="1"/>
          <p:nvPr/>
        </p:nvSpPr>
        <p:spPr>
          <a:xfrm>
            <a:off x="6876757" y="3759857"/>
            <a:ext cx="1412566" cy="440890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l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Administrator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A8E0C693-23EB-0840-A9EF-CF07684875AC}"/>
              </a:ext>
            </a:extLst>
          </p:cNvPr>
          <p:cNvSpPr txBox="1"/>
          <p:nvPr/>
        </p:nvSpPr>
        <p:spPr>
          <a:xfrm>
            <a:off x="6663397" y="1942781"/>
            <a:ext cx="2077813" cy="440890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l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Researcher/Scientist</a:t>
            </a:r>
          </a:p>
        </p:txBody>
      </p:sp>
      <p:pic>
        <p:nvPicPr>
          <p:cNvPr id="69" name="Picture 68">
            <a:extLst>
              <a:ext uri="{FF2B5EF4-FFF2-40B4-BE49-F238E27FC236}">
                <a16:creationId xmlns:a16="http://schemas.microsoft.com/office/drawing/2014/main" id="{F4EBAD14-9D63-514D-A88C-E1D75C9EC70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4882" y="2538312"/>
            <a:ext cx="1146829" cy="1279637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B06EECA6-01FF-1247-9C41-5B967BC0105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9626" y="1126773"/>
            <a:ext cx="925585" cy="703395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BE7C38B2-FD3B-F34D-A0ED-ED8BC3653AB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4523" y="4406680"/>
            <a:ext cx="762000" cy="762000"/>
          </a:xfrm>
          <a:prstGeom prst="rect">
            <a:avLst/>
          </a:prstGeom>
        </p:spPr>
      </p:pic>
      <p:sp>
        <p:nvSpPr>
          <p:cNvPr id="72" name="Freeform 71">
            <a:extLst>
              <a:ext uri="{FF2B5EF4-FFF2-40B4-BE49-F238E27FC236}">
                <a16:creationId xmlns:a16="http://schemas.microsoft.com/office/drawing/2014/main" id="{A888CE73-2884-8048-8E49-84B643FFDA39}"/>
              </a:ext>
            </a:extLst>
          </p:cNvPr>
          <p:cNvSpPr/>
          <p:nvPr/>
        </p:nvSpPr>
        <p:spPr>
          <a:xfrm>
            <a:off x="5076634" y="4237558"/>
            <a:ext cx="2025748" cy="555674"/>
          </a:xfrm>
          <a:custGeom>
            <a:avLst/>
            <a:gdLst>
              <a:gd name="connsiteX0" fmla="*/ 2025748 w 2025748"/>
              <a:gd name="connsiteY0" fmla="*/ 555674 h 555674"/>
              <a:gd name="connsiteX1" fmla="*/ 1019908 w 2025748"/>
              <a:gd name="connsiteY1" fmla="*/ 555674 h 555674"/>
              <a:gd name="connsiteX2" fmla="*/ 1019908 w 2025748"/>
              <a:gd name="connsiteY2" fmla="*/ 0 h 555674"/>
              <a:gd name="connsiteX3" fmla="*/ 0 w 2025748"/>
              <a:gd name="connsiteY3" fmla="*/ 0 h 555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5748" h="555674">
                <a:moveTo>
                  <a:pt x="2025748" y="555674"/>
                </a:moveTo>
                <a:lnTo>
                  <a:pt x="1019908" y="555674"/>
                </a:lnTo>
                <a:lnTo>
                  <a:pt x="1019908" y="0"/>
                </a:lnTo>
                <a:lnTo>
                  <a:pt x="0" y="0"/>
                </a:lnTo>
              </a:path>
            </a:pathLst>
          </a:custGeom>
          <a:noFill/>
          <a:ln w="571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3" name="Picture 72">
            <a:extLst>
              <a:ext uri="{FF2B5EF4-FFF2-40B4-BE49-F238E27FC236}">
                <a16:creationId xmlns:a16="http://schemas.microsoft.com/office/drawing/2014/main" id="{8A9BE964-90C5-6B4B-ADEE-C70B76E4954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9155" y="5400649"/>
            <a:ext cx="414316" cy="547636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89AABD69-F138-C44A-BF01-251606C8BDD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9155" y="3035819"/>
            <a:ext cx="414316" cy="547636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DEFD7D19-08F2-7C40-B61C-394C2715519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duotone>
              <a:prstClr val="black"/>
              <a:srgbClr val="00B0F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9155" y="3851746"/>
            <a:ext cx="414316" cy="547636"/>
          </a:xfrm>
          <a:prstGeom prst="rect">
            <a:avLst/>
          </a:prstGeom>
        </p:spPr>
      </p:pic>
      <p:sp>
        <p:nvSpPr>
          <p:cNvPr id="87" name="TextBox 86">
            <a:extLst>
              <a:ext uri="{FF2B5EF4-FFF2-40B4-BE49-F238E27FC236}">
                <a16:creationId xmlns:a16="http://schemas.microsoft.com/office/drawing/2014/main" id="{5FBE4545-ED6F-0141-BC19-36AC9DF258D6}"/>
              </a:ext>
            </a:extLst>
          </p:cNvPr>
          <p:cNvSpPr txBox="1"/>
          <p:nvPr/>
        </p:nvSpPr>
        <p:spPr>
          <a:xfrm>
            <a:off x="932327" y="3028949"/>
            <a:ext cx="652743" cy="690189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ctr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Flash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Pool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F34684ED-98A1-C442-9E72-BFFEB085DBF9}"/>
              </a:ext>
            </a:extLst>
          </p:cNvPr>
          <p:cNvSpPr txBox="1"/>
          <p:nvPr/>
        </p:nvSpPr>
        <p:spPr>
          <a:xfrm>
            <a:off x="969997" y="3744057"/>
            <a:ext cx="577402" cy="690189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ctr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Disk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Pool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F7DA2749-B7F3-3E48-985D-6BA46E85AA74}"/>
              </a:ext>
            </a:extLst>
          </p:cNvPr>
          <p:cNvSpPr txBox="1"/>
          <p:nvPr/>
        </p:nvSpPr>
        <p:spPr>
          <a:xfrm>
            <a:off x="994844" y="5380395"/>
            <a:ext cx="527709" cy="440890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ctr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FS2</a:t>
            </a:r>
          </a:p>
        </p:txBody>
      </p:sp>
      <p:sp>
        <p:nvSpPr>
          <p:cNvPr id="103" name="Freeform 102">
            <a:extLst>
              <a:ext uri="{FF2B5EF4-FFF2-40B4-BE49-F238E27FC236}">
                <a16:creationId xmlns:a16="http://schemas.microsoft.com/office/drawing/2014/main" id="{6E4BCEAA-0F81-CD45-868D-A51120F49C95}"/>
              </a:ext>
            </a:extLst>
          </p:cNvPr>
          <p:cNvSpPr/>
          <p:nvPr/>
        </p:nvSpPr>
        <p:spPr>
          <a:xfrm flipV="1">
            <a:off x="5048496" y="1986726"/>
            <a:ext cx="2025748" cy="555674"/>
          </a:xfrm>
          <a:custGeom>
            <a:avLst/>
            <a:gdLst>
              <a:gd name="connsiteX0" fmla="*/ 2025748 w 2025748"/>
              <a:gd name="connsiteY0" fmla="*/ 555674 h 555674"/>
              <a:gd name="connsiteX1" fmla="*/ 1019908 w 2025748"/>
              <a:gd name="connsiteY1" fmla="*/ 555674 h 555674"/>
              <a:gd name="connsiteX2" fmla="*/ 1019908 w 2025748"/>
              <a:gd name="connsiteY2" fmla="*/ 0 h 555674"/>
              <a:gd name="connsiteX3" fmla="*/ 0 w 2025748"/>
              <a:gd name="connsiteY3" fmla="*/ 0 h 555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5748" h="555674">
                <a:moveTo>
                  <a:pt x="2025748" y="555674"/>
                </a:moveTo>
                <a:lnTo>
                  <a:pt x="1019908" y="555674"/>
                </a:lnTo>
                <a:lnTo>
                  <a:pt x="1019908" y="0"/>
                </a:lnTo>
                <a:lnTo>
                  <a:pt x="0" y="0"/>
                </a:lnTo>
              </a:path>
            </a:pathLst>
          </a:custGeom>
          <a:noFill/>
          <a:ln w="571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846799C-707C-DB44-9D9F-2F614717DD07}"/>
              </a:ext>
            </a:extLst>
          </p:cNvPr>
          <p:cNvSpPr txBox="1"/>
          <p:nvPr/>
        </p:nvSpPr>
        <p:spPr>
          <a:xfrm>
            <a:off x="4309535" y="846667"/>
            <a:ext cx="559769" cy="440890"/>
          </a:xfrm>
          <a:prstGeom prst="rect">
            <a:avLst/>
          </a:prstGeom>
          <a:solidFill>
            <a:schemeClr val="tx1"/>
          </a:solidFill>
          <a:ln w="57150">
            <a:solidFill>
              <a:schemeClr val="accent2"/>
            </a:solidFill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l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CDS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33B1EA48-2B77-E140-A067-CDDCD19D1232}"/>
              </a:ext>
            </a:extLst>
          </p:cNvPr>
          <p:cNvSpPr txBox="1"/>
          <p:nvPr/>
        </p:nvSpPr>
        <p:spPr>
          <a:xfrm>
            <a:off x="1490137" y="880534"/>
            <a:ext cx="756938" cy="440890"/>
          </a:xfrm>
          <a:prstGeom prst="rect">
            <a:avLst/>
          </a:prstGeom>
          <a:solidFill>
            <a:schemeClr val="tx1"/>
          </a:solidFill>
          <a:ln w="57150">
            <a:solidFill>
              <a:schemeClr val="accent2"/>
            </a:solidFill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l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Lustre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9939383F-0959-0443-91C6-316C6A153FE2}"/>
              </a:ext>
            </a:extLst>
          </p:cNvPr>
          <p:cNvSpPr/>
          <p:nvPr/>
        </p:nvSpPr>
        <p:spPr>
          <a:xfrm>
            <a:off x="321845" y="4908176"/>
            <a:ext cx="2974694" cy="1288681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05E0897-66DF-974D-BAF7-DCAECC1BADA4}"/>
              </a:ext>
            </a:extLst>
          </p:cNvPr>
          <p:cNvSpPr txBox="1"/>
          <p:nvPr/>
        </p:nvSpPr>
        <p:spPr>
          <a:xfrm>
            <a:off x="1494614" y="4724160"/>
            <a:ext cx="756938" cy="440890"/>
          </a:xfrm>
          <a:prstGeom prst="rect">
            <a:avLst/>
          </a:prstGeom>
          <a:solidFill>
            <a:schemeClr val="tx1"/>
          </a:solidFill>
          <a:ln w="57150">
            <a:solidFill>
              <a:schemeClr val="accent2"/>
            </a:solidFill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l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Lustre</a:t>
            </a:r>
          </a:p>
        </p:txBody>
      </p:sp>
      <p:sp>
        <p:nvSpPr>
          <p:cNvPr id="60" name="Freeform 59">
            <a:extLst>
              <a:ext uri="{FF2B5EF4-FFF2-40B4-BE49-F238E27FC236}">
                <a16:creationId xmlns:a16="http://schemas.microsoft.com/office/drawing/2014/main" id="{41E9DAAA-2AAE-F24F-B8E9-CB0EE449415E}"/>
              </a:ext>
            </a:extLst>
          </p:cNvPr>
          <p:cNvSpPr/>
          <p:nvPr/>
        </p:nvSpPr>
        <p:spPr>
          <a:xfrm>
            <a:off x="2093842" y="4134971"/>
            <a:ext cx="1769858" cy="948197"/>
          </a:xfrm>
          <a:custGeom>
            <a:avLst/>
            <a:gdLst>
              <a:gd name="connsiteX0" fmla="*/ 1448973 w 1448973"/>
              <a:gd name="connsiteY0" fmla="*/ 626012 h 626012"/>
              <a:gd name="connsiteX1" fmla="*/ 1195754 w 1448973"/>
              <a:gd name="connsiteY1" fmla="*/ 626012 h 626012"/>
              <a:gd name="connsiteX2" fmla="*/ 1195754 w 1448973"/>
              <a:gd name="connsiteY2" fmla="*/ 0 h 626012"/>
              <a:gd name="connsiteX3" fmla="*/ 0 w 1448973"/>
              <a:gd name="connsiteY3" fmla="*/ 0 h 626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973" h="626012">
                <a:moveTo>
                  <a:pt x="1448973" y="626012"/>
                </a:moveTo>
                <a:lnTo>
                  <a:pt x="1195754" y="626012"/>
                </a:lnTo>
                <a:lnTo>
                  <a:pt x="1195754" y="0"/>
                </a:lnTo>
                <a:lnTo>
                  <a:pt x="0" y="0"/>
                </a:lnTo>
              </a:path>
            </a:pathLst>
          </a:custGeom>
          <a:noFill/>
          <a:ln w="57150">
            <a:solidFill>
              <a:schemeClr val="bg1"/>
            </a:solidFill>
            <a:headEnd type="triangl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>
            <a:extLst>
              <a:ext uri="{FF2B5EF4-FFF2-40B4-BE49-F238E27FC236}">
                <a16:creationId xmlns:a16="http://schemas.microsoft.com/office/drawing/2014/main" id="{4EF56B14-7A23-E245-9332-1B5F16EA2F26}"/>
              </a:ext>
            </a:extLst>
          </p:cNvPr>
          <p:cNvSpPr/>
          <p:nvPr/>
        </p:nvSpPr>
        <p:spPr>
          <a:xfrm>
            <a:off x="2096086" y="3334871"/>
            <a:ext cx="1769858" cy="1562277"/>
          </a:xfrm>
          <a:custGeom>
            <a:avLst/>
            <a:gdLst>
              <a:gd name="connsiteX0" fmla="*/ 1448973 w 1448973"/>
              <a:gd name="connsiteY0" fmla="*/ 626012 h 626012"/>
              <a:gd name="connsiteX1" fmla="*/ 1195754 w 1448973"/>
              <a:gd name="connsiteY1" fmla="*/ 626012 h 626012"/>
              <a:gd name="connsiteX2" fmla="*/ 1195754 w 1448973"/>
              <a:gd name="connsiteY2" fmla="*/ 0 h 626012"/>
              <a:gd name="connsiteX3" fmla="*/ 0 w 1448973"/>
              <a:gd name="connsiteY3" fmla="*/ 0 h 626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973" h="626012">
                <a:moveTo>
                  <a:pt x="1448973" y="626012"/>
                </a:moveTo>
                <a:lnTo>
                  <a:pt x="1195754" y="626012"/>
                </a:lnTo>
                <a:lnTo>
                  <a:pt x="1195754" y="0"/>
                </a:lnTo>
                <a:lnTo>
                  <a:pt x="0" y="0"/>
                </a:lnTo>
              </a:path>
            </a:pathLst>
          </a:custGeom>
          <a:noFill/>
          <a:ln w="57150">
            <a:solidFill>
              <a:schemeClr val="bg1"/>
            </a:solidFill>
            <a:headEnd type="triangl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Freeform 103">
            <a:extLst>
              <a:ext uri="{FF2B5EF4-FFF2-40B4-BE49-F238E27FC236}">
                <a16:creationId xmlns:a16="http://schemas.microsoft.com/office/drawing/2014/main" id="{B9377350-30A7-CF4A-B42A-E5AD0A5D9E5F}"/>
              </a:ext>
            </a:extLst>
          </p:cNvPr>
          <p:cNvSpPr/>
          <p:nvPr/>
        </p:nvSpPr>
        <p:spPr>
          <a:xfrm flipV="1">
            <a:off x="2093743" y="5267595"/>
            <a:ext cx="1769858" cy="427234"/>
          </a:xfrm>
          <a:custGeom>
            <a:avLst/>
            <a:gdLst>
              <a:gd name="connsiteX0" fmla="*/ 1448973 w 1448973"/>
              <a:gd name="connsiteY0" fmla="*/ 626012 h 626012"/>
              <a:gd name="connsiteX1" fmla="*/ 1195754 w 1448973"/>
              <a:gd name="connsiteY1" fmla="*/ 626012 h 626012"/>
              <a:gd name="connsiteX2" fmla="*/ 1195754 w 1448973"/>
              <a:gd name="connsiteY2" fmla="*/ 0 h 626012"/>
              <a:gd name="connsiteX3" fmla="*/ 0 w 1448973"/>
              <a:gd name="connsiteY3" fmla="*/ 0 h 626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973" h="626012">
                <a:moveTo>
                  <a:pt x="1448973" y="626012"/>
                </a:moveTo>
                <a:lnTo>
                  <a:pt x="1195754" y="626012"/>
                </a:lnTo>
                <a:lnTo>
                  <a:pt x="1195754" y="0"/>
                </a:lnTo>
                <a:lnTo>
                  <a:pt x="0" y="0"/>
                </a:lnTo>
              </a:path>
            </a:pathLst>
          </a:custGeom>
          <a:noFill/>
          <a:ln w="57150">
            <a:solidFill>
              <a:schemeClr val="bg1"/>
            </a:solidFill>
            <a:headEnd type="triangl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0C5E5ED6-9577-B34A-9215-4CA5BFA805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684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33027">
        <p:fade/>
      </p:transition>
    </mc:Choice>
    <mc:Fallback xmlns="">
      <p:transition spd="med" advTm="13302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D34E6EA0-41BA-8740-B660-AC25BF192C42}"/>
              </a:ext>
            </a:extLst>
          </p:cNvPr>
          <p:cNvSpPr/>
          <p:nvPr/>
        </p:nvSpPr>
        <p:spPr>
          <a:xfrm>
            <a:off x="4026248" y="3081659"/>
            <a:ext cx="998806" cy="562708"/>
          </a:xfrm>
          <a:prstGeom prst="rect">
            <a:avLst/>
          </a:prstGeom>
          <a:solidFill>
            <a:schemeClr val="accent5"/>
          </a:solidFill>
          <a:ln w="762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</a:rPr>
              <a:t>Policy</a:t>
            </a:r>
          </a:p>
          <a:p>
            <a:pPr algn="ctr"/>
            <a:r>
              <a:rPr lang="en-US" sz="1100" dirty="0">
                <a:solidFill>
                  <a:schemeClr val="tx1"/>
                </a:solidFill>
              </a:rPr>
              <a:t>management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720498E-C9B6-7344-B9A2-C6FB56FE993A}"/>
              </a:ext>
            </a:extLst>
          </p:cNvPr>
          <p:cNvSpPr/>
          <p:nvPr/>
        </p:nvSpPr>
        <p:spPr>
          <a:xfrm>
            <a:off x="4026248" y="2373585"/>
            <a:ext cx="998806" cy="562708"/>
          </a:xfrm>
          <a:prstGeom prst="rect">
            <a:avLst/>
          </a:prstGeom>
          <a:solidFill>
            <a:schemeClr val="accent5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Scalable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</a:rPr>
              <a:t>Search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</a:rPr>
              <a:t>Engine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792EEB2-D1A4-5F4F-AA4F-D944FCD4B98F}"/>
              </a:ext>
            </a:extLst>
          </p:cNvPr>
          <p:cNvSpPr/>
          <p:nvPr/>
        </p:nvSpPr>
        <p:spPr>
          <a:xfrm>
            <a:off x="4026248" y="4676176"/>
            <a:ext cx="998806" cy="562708"/>
          </a:xfrm>
          <a:prstGeom prst="rect">
            <a:avLst/>
          </a:prstGeom>
          <a:solidFill>
            <a:schemeClr val="accent5">
              <a:alpha val="51000"/>
            </a:schemeClr>
          </a:solidFill>
          <a:ln>
            <a:solidFill>
              <a:schemeClr val="accent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Data Movers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D0FA382-6536-B843-8C9B-618340668D9A}"/>
              </a:ext>
            </a:extLst>
          </p:cNvPr>
          <p:cNvSpPr/>
          <p:nvPr/>
        </p:nvSpPr>
        <p:spPr>
          <a:xfrm>
            <a:off x="4178648" y="4828576"/>
            <a:ext cx="998806" cy="562708"/>
          </a:xfrm>
          <a:prstGeom prst="rect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Data Movers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E4FEAEC-283B-5C45-A539-37C699FEF374}"/>
              </a:ext>
            </a:extLst>
          </p:cNvPr>
          <p:cNvSpPr/>
          <p:nvPr/>
        </p:nvSpPr>
        <p:spPr>
          <a:xfrm>
            <a:off x="4331048" y="4980976"/>
            <a:ext cx="998806" cy="562708"/>
          </a:xfrm>
          <a:prstGeom prst="rect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Data Movers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70A1DE7-B622-B443-B187-CEE22074C5C8}"/>
              </a:ext>
            </a:extLst>
          </p:cNvPr>
          <p:cNvSpPr/>
          <p:nvPr/>
        </p:nvSpPr>
        <p:spPr>
          <a:xfrm>
            <a:off x="4483448" y="5133376"/>
            <a:ext cx="998806" cy="562708"/>
          </a:xfrm>
          <a:prstGeom prst="rect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Data Movers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9ECE9797-26F6-7F4B-B122-9C2716370939}"/>
              </a:ext>
            </a:extLst>
          </p:cNvPr>
          <p:cNvCxnSpPr>
            <a:cxnSpLocks/>
          </p:cNvCxnSpPr>
          <p:nvPr/>
        </p:nvCxnSpPr>
        <p:spPr>
          <a:xfrm>
            <a:off x="2268638" y="1669325"/>
            <a:ext cx="1713054" cy="0"/>
          </a:xfrm>
          <a:prstGeom prst="straightConnector1">
            <a:avLst/>
          </a:prstGeom>
          <a:ln w="571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2F7763F5-501C-8848-A64D-C278D5A7EBB5}"/>
              </a:ext>
            </a:extLst>
          </p:cNvPr>
          <p:cNvSpPr/>
          <p:nvPr/>
        </p:nvSpPr>
        <p:spPr>
          <a:xfrm>
            <a:off x="3939497" y="4584736"/>
            <a:ext cx="1624818" cy="1223889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E6317A84-D97F-254F-9CF6-D45E77720488}"/>
              </a:ext>
            </a:extLst>
          </p:cNvPr>
          <p:cNvCxnSpPr>
            <a:cxnSpLocks/>
            <a:stCxn id="24" idx="2"/>
          </p:cNvCxnSpPr>
          <p:nvPr/>
        </p:nvCxnSpPr>
        <p:spPr>
          <a:xfrm>
            <a:off x="4525651" y="1972652"/>
            <a:ext cx="4689" cy="410312"/>
          </a:xfrm>
          <a:prstGeom prst="straightConnector1">
            <a:avLst/>
          </a:prstGeom>
          <a:ln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59D8A443-ACA6-464A-A958-7783AD818B09}"/>
              </a:ext>
            </a:extLst>
          </p:cNvPr>
          <p:cNvCxnSpPr/>
          <p:nvPr/>
        </p:nvCxnSpPr>
        <p:spPr>
          <a:xfrm>
            <a:off x="4513927" y="2880022"/>
            <a:ext cx="0" cy="253219"/>
          </a:xfrm>
          <a:prstGeom prst="straightConnector1">
            <a:avLst/>
          </a:prstGeom>
          <a:ln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E7E37435-9E77-1843-A0F4-31C80EE7C8F9}"/>
              </a:ext>
            </a:extLst>
          </p:cNvPr>
          <p:cNvCxnSpPr/>
          <p:nvPr/>
        </p:nvCxnSpPr>
        <p:spPr>
          <a:xfrm>
            <a:off x="4300568" y="4340896"/>
            <a:ext cx="0" cy="253219"/>
          </a:xfrm>
          <a:prstGeom prst="straightConnector1">
            <a:avLst/>
          </a:prstGeom>
          <a:ln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69F5509B-05BF-C94D-A7AA-05CE4E27B298}"/>
              </a:ext>
            </a:extLst>
          </p:cNvPr>
          <p:cNvCxnSpPr/>
          <p:nvPr/>
        </p:nvCxnSpPr>
        <p:spPr>
          <a:xfrm>
            <a:off x="4452968" y="4338551"/>
            <a:ext cx="0" cy="253219"/>
          </a:xfrm>
          <a:prstGeom prst="straightConnector1">
            <a:avLst/>
          </a:prstGeom>
          <a:ln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57DD88FC-6352-8B43-8544-B2A97A4003C2}"/>
              </a:ext>
            </a:extLst>
          </p:cNvPr>
          <p:cNvCxnSpPr/>
          <p:nvPr/>
        </p:nvCxnSpPr>
        <p:spPr>
          <a:xfrm>
            <a:off x="4605368" y="4336206"/>
            <a:ext cx="0" cy="253219"/>
          </a:xfrm>
          <a:prstGeom prst="straightConnector1">
            <a:avLst/>
          </a:prstGeom>
          <a:ln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648F142B-2863-0E44-965F-00EF8B4F0670}"/>
              </a:ext>
            </a:extLst>
          </p:cNvPr>
          <p:cNvCxnSpPr/>
          <p:nvPr/>
        </p:nvCxnSpPr>
        <p:spPr>
          <a:xfrm>
            <a:off x="4757768" y="4333862"/>
            <a:ext cx="0" cy="253219"/>
          </a:xfrm>
          <a:prstGeom prst="straightConnector1">
            <a:avLst/>
          </a:prstGeom>
          <a:ln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18196D0F-EE4B-E646-9CDF-B11B1FE93EFC}"/>
              </a:ext>
            </a:extLst>
          </p:cNvPr>
          <p:cNvSpPr txBox="1"/>
          <p:nvPr/>
        </p:nvSpPr>
        <p:spPr>
          <a:xfrm>
            <a:off x="544930" y="5582815"/>
            <a:ext cx="5405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Tier 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9CB0792-184F-2F4C-A4CA-781C6F49857B}"/>
              </a:ext>
            </a:extLst>
          </p:cNvPr>
          <p:cNvSpPr txBox="1"/>
          <p:nvPr/>
        </p:nvSpPr>
        <p:spPr>
          <a:xfrm>
            <a:off x="544930" y="4630901"/>
            <a:ext cx="5389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Tier 2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CA315A2-3F85-3148-92A8-AE083A0C99BA}"/>
              </a:ext>
            </a:extLst>
          </p:cNvPr>
          <p:cNvSpPr txBox="1"/>
          <p:nvPr/>
        </p:nvSpPr>
        <p:spPr>
          <a:xfrm>
            <a:off x="544930" y="3492457"/>
            <a:ext cx="5389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Tier 1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EF74932-939C-134E-B5B3-DB3E86C33206}"/>
              </a:ext>
            </a:extLst>
          </p:cNvPr>
          <p:cNvSpPr txBox="1"/>
          <p:nvPr/>
        </p:nvSpPr>
        <p:spPr>
          <a:xfrm>
            <a:off x="2461796" y="1314338"/>
            <a:ext cx="865943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/>
              <a:t>Embedded </a:t>
            </a:r>
          </a:p>
          <a:p>
            <a:pPr algn="ctr"/>
            <a:r>
              <a:rPr lang="en-US" sz="1100" dirty="0"/>
              <a:t>Index</a:t>
            </a:r>
          </a:p>
          <a:p>
            <a:pPr algn="ctr"/>
            <a:r>
              <a:rPr lang="en-US" sz="1100" dirty="0"/>
              <a:t>extensions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AFBE818C-C3D4-D049-94E8-892AE75C9446}"/>
              </a:ext>
            </a:extLst>
          </p:cNvPr>
          <p:cNvSpPr txBox="1"/>
          <p:nvPr/>
        </p:nvSpPr>
        <p:spPr>
          <a:xfrm>
            <a:off x="840732" y="936956"/>
            <a:ext cx="1220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/>
              <a:t>Lustre namespace</a:t>
            </a:r>
          </a:p>
        </p:txBody>
      </p:sp>
      <p:sp>
        <p:nvSpPr>
          <p:cNvPr id="79" name="Freeform 78">
            <a:extLst>
              <a:ext uri="{FF2B5EF4-FFF2-40B4-BE49-F238E27FC236}">
                <a16:creationId xmlns:a16="http://schemas.microsoft.com/office/drawing/2014/main" id="{D988B33C-0AF7-944F-811F-FEEA0AC609EB}"/>
              </a:ext>
            </a:extLst>
          </p:cNvPr>
          <p:cNvSpPr/>
          <p:nvPr/>
        </p:nvSpPr>
        <p:spPr>
          <a:xfrm>
            <a:off x="5050844" y="2748723"/>
            <a:ext cx="2025748" cy="555674"/>
          </a:xfrm>
          <a:custGeom>
            <a:avLst/>
            <a:gdLst>
              <a:gd name="connsiteX0" fmla="*/ 2025748 w 2025748"/>
              <a:gd name="connsiteY0" fmla="*/ 555674 h 555674"/>
              <a:gd name="connsiteX1" fmla="*/ 1019908 w 2025748"/>
              <a:gd name="connsiteY1" fmla="*/ 555674 h 555674"/>
              <a:gd name="connsiteX2" fmla="*/ 1019908 w 2025748"/>
              <a:gd name="connsiteY2" fmla="*/ 0 h 555674"/>
              <a:gd name="connsiteX3" fmla="*/ 0 w 2025748"/>
              <a:gd name="connsiteY3" fmla="*/ 0 h 555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5748" h="555674">
                <a:moveTo>
                  <a:pt x="2025748" y="555674"/>
                </a:moveTo>
                <a:lnTo>
                  <a:pt x="1019908" y="555674"/>
                </a:lnTo>
                <a:lnTo>
                  <a:pt x="1019908" y="0"/>
                </a:lnTo>
                <a:lnTo>
                  <a:pt x="0" y="0"/>
                </a:lnTo>
              </a:path>
            </a:pathLst>
          </a:custGeom>
          <a:noFill/>
          <a:ln w="571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 79">
            <a:extLst>
              <a:ext uri="{FF2B5EF4-FFF2-40B4-BE49-F238E27FC236}">
                <a16:creationId xmlns:a16="http://schemas.microsoft.com/office/drawing/2014/main" id="{280F5F6A-ACB4-B34A-B498-6D6F63B3D25E}"/>
              </a:ext>
            </a:extLst>
          </p:cNvPr>
          <p:cNvSpPr/>
          <p:nvPr/>
        </p:nvSpPr>
        <p:spPr>
          <a:xfrm>
            <a:off x="5050845" y="3438040"/>
            <a:ext cx="2018713" cy="0"/>
          </a:xfrm>
          <a:custGeom>
            <a:avLst/>
            <a:gdLst>
              <a:gd name="connsiteX0" fmla="*/ 2018713 w 2018713"/>
              <a:gd name="connsiteY0" fmla="*/ 0 h 0"/>
              <a:gd name="connsiteX1" fmla="*/ 0 w 2018713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18713">
                <a:moveTo>
                  <a:pt x="2018713" y="0"/>
                </a:moveTo>
                <a:lnTo>
                  <a:pt x="0" y="0"/>
                </a:lnTo>
              </a:path>
            </a:pathLst>
          </a:custGeom>
          <a:noFill/>
          <a:ln w="571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EB9D9A2E-F4E3-2142-9D6A-9E9F06DBD943}"/>
              </a:ext>
            </a:extLst>
          </p:cNvPr>
          <p:cNvSpPr txBox="1"/>
          <p:nvPr/>
        </p:nvSpPr>
        <p:spPr>
          <a:xfrm>
            <a:off x="7660811" y="3004891"/>
            <a:ext cx="97815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/>
              <a:t>Administrator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E7E7F417-4889-1644-8410-DC27364BA2A9}"/>
              </a:ext>
            </a:extLst>
          </p:cNvPr>
          <p:cNvSpPr txBox="1"/>
          <p:nvPr/>
        </p:nvSpPr>
        <p:spPr>
          <a:xfrm>
            <a:off x="8028469" y="1581709"/>
            <a:ext cx="44916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/>
              <a:t>User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AAB3239E-6F08-8344-8F5A-7DCC1A755D59}"/>
              </a:ext>
            </a:extLst>
          </p:cNvPr>
          <p:cNvSpPr/>
          <p:nvPr/>
        </p:nvSpPr>
        <p:spPr>
          <a:xfrm>
            <a:off x="4039748" y="3789650"/>
            <a:ext cx="998806" cy="562708"/>
          </a:xfrm>
          <a:prstGeom prst="rect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</a:rPr>
              <a:t>Tiering Engine</a:t>
            </a:r>
          </a:p>
        </p:txBody>
      </p: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9338A0BF-BED7-E643-A3F9-590DFF0B02D2}"/>
              </a:ext>
            </a:extLst>
          </p:cNvPr>
          <p:cNvCxnSpPr/>
          <p:nvPr/>
        </p:nvCxnSpPr>
        <p:spPr>
          <a:xfrm>
            <a:off x="4527427" y="3588013"/>
            <a:ext cx="0" cy="253219"/>
          </a:xfrm>
          <a:prstGeom prst="straightConnector1">
            <a:avLst/>
          </a:prstGeom>
          <a:ln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Picture 35">
            <a:extLst>
              <a:ext uri="{FF2B5EF4-FFF2-40B4-BE49-F238E27FC236}">
                <a16:creationId xmlns:a16="http://schemas.microsoft.com/office/drawing/2014/main" id="{74124964-01C2-BD42-AF09-CBF927CE80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1251" y="1322375"/>
            <a:ext cx="1601806" cy="1497688"/>
          </a:xfrm>
          <a:prstGeom prst="rect">
            <a:avLst/>
          </a:prstGeom>
        </p:spPr>
      </p:pic>
      <p:sp>
        <p:nvSpPr>
          <p:cNvPr id="98" name="Rectangle 97">
            <a:extLst>
              <a:ext uri="{FF2B5EF4-FFF2-40B4-BE49-F238E27FC236}">
                <a16:creationId xmlns:a16="http://schemas.microsoft.com/office/drawing/2014/main" id="{75BBA9FD-90FC-3C4A-ABDE-3B07C6D72CC4}"/>
              </a:ext>
            </a:extLst>
          </p:cNvPr>
          <p:cNvSpPr/>
          <p:nvPr/>
        </p:nvSpPr>
        <p:spPr>
          <a:xfrm>
            <a:off x="324092" y="1073514"/>
            <a:ext cx="2974694" cy="3478315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DE581980-22C6-C647-BC19-95586DFF0C0F}"/>
              </a:ext>
            </a:extLst>
          </p:cNvPr>
          <p:cNvSpPr txBox="1"/>
          <p:nvPr/>
        </p:nvSpPr>
        <p:spPr>
          <a:xfrm>
            <a:off x="1182856" y="418554"/>
            <a:ext cx="13500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/>
              <a:t>ClusterStor Platform</a:t>
            </a: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FB09AD7C-F1E6-8A49-942C-46B1D10B77C3}"/>
              </a:ext>
            </a:extLst>
          </p:cNvPr>
          <p:cNvSpPr/>
          <p:nvPr/>
        </p:nvSpPr>
        <p:spPr>
          <a:xfrm>
            <a:off x="3449256" y="1075269"/>
            <a:ext cx="2233914" cy="5126010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1D34CE4-0844-1140-A33B-057CEAFCADF2}"/>
              </a:ext>
            </a:extLst>
          </p:cNvPr>
          <p:cNvSpPr txBox="1"/>
          <p:nvPr/>
        </p:nvSpPr>
        <p:spPr>
          <a:xfrm>
            <a:off x="3759416" y="418554"/>
            <a:ext cx="16177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/>
              <a:t>ClusterStor Data Services</a:t>
            </a:r>
          </a:p>
        </p:txBody>
      </p:sp>
      <p:sp>
        <p:nvSpPr>
          <p:cNvPr id="108" name="Freeform 107">
            <a:extLst>
              <a:ext uri="{FF2B5EF4-FFF2-40B4-BE49-F238E27FC236}">
                <a16:creationId xmlns:a16="http://schemas.microsoft.com/office/drawing/2014/main" id="{57536E75-9BA9-F34F-9E17-303EE54FDF2E}"/>
              </a:ext>
            </a:extLst>
          </p:cNvPr>
          <p:cNvSpPr/>
          <p:nvPr/>
        </p:nvSpPr>
        <p:spPr>
          <a:xfrm flipV="1">
            <a:off x="5041195" y="3595606"/>
            <a:ext cx="2025748" cy="389917"/>
          </a:xfrm>
          <a:custGeom>
            <a:avLst/>
            <a:gdLst>
              <a:gd name="connsiteX0" fmla="*/ 2025748 w 2025748"/>
              <a:gd name="connsiteY0" fmla="*/ 555674 h 555674"/>
              <a:gd name="connsiteX1" fmla="*/ 1019908 w 2025748"/>
              <a:gd name="connsiteY1" fmla="*/ 555674 h 555674"/>
              <a:gd name="connsiteX2" fmla="*/ 1019908 w 2025748"/>
              <a:gd name="connsiteY2" fmla="*/ 0 h 555674"/>
              <a:gd name="connsiteX3" fmla="*/ 0 w 2025748"/>
              <a:gd name="connsiteY3" fmla="*/ 0 h 555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5748" h="555674">
                <a:moveTo>
                  <a:pt x="2025748" y="555674"/>
                </a:moveTo>
                <a:lnTo>
                  <a:pt x="1019908" y="555674"/>
                </a:lnTo>
                <a:lnTo>
                  <a:pt x="1019908" y="0"/>
                </a:lnTo>
                <a:lnTo>
                  <a:pt x="0" y="0"/>
                </a:lnTo>
              </a:path>
            </a:pathLst>
          </a:custGeom>
          <a:noFill/>
          <a:ln w="571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C0C7828C-3283-CF42-90D5-7D032D172BA2}"/>
              </a:ext>
            </a:extLst>
          </p:cNvPr>
          <p:cNvSpPr txBox="1"/>
          <p:nvPr/>
        </p:nvSpPr>
        <p:spPr>
          <a:xfrm>
            <a:off x="9756626" y="3922393"/>
            <a:ext cx="7489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/>
              <a:t>Workload</a:t>
            </a:r>
          </a:p>
          <a:p>
            <a:pPr algn="ctr"/>
            <a:r>
              <a:rPr lang="en-US" sz="1100" dirty="0"/>
              <a:t>Manager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6E897BC-9024-FA49-BFAC-F14EE6AD1932}"/>
              </a:ext>
            </a:extLst>
          </p:cNvPr>
          <p:cNvSpPr/>
          <p:nvPr/>
        </p:nvSpPr>
        <p:spPr>
          <a:xfrm>
            <a:off x="4026248" y="1409944"/>
            <a:ext cx="998806" cy="562708"/>
          </a:xfrm>
          <a:prstGeom prst="rect">
            <a:avLst/>
          </a:prstGeom>
          <a:solidFill>
            <a:schemeClr val="accent5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Indexing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4D464738-6C97-2046-B594-CBB485FAAF4E}"/>
              </a:ext>
            </a:extLst>
          </p:cNvPr>
          <p:cNvSpPr/>
          <p:nvPr/>
        </p:nvSpPr>
        <p:spPr>
          <a:xfrm>
            <a:off x="8551334" y="1625600"/>
            <a:ext cx="3581400" cy="463126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/>
              <a:t>ClusterStor Data Services</a:t>
            </a:r>
          </a:p>
          <a:p>
            <a:br>
              <a:rPr lang="en-US" dirty="0"/>
            </a:br>
            <a:r>
              <a:rPr lang="en-US" dirty="0"/>
              <a:t>Software that accompanies the ClusterStor E1000</a:t>
            </a:r>
          </a:p>
          <a:p>
            <a:endParaRPr lang="en-US" dirty="0"/>
          </a:p>
          <a:p>
            <a:r>
              <a:rPr lang="en-US" dirty="0"/>
              <a:t>Provide automation for optimizing system performance</a:t>
            </a:r>
          </a:p>
          <a:p>
            <a:endParaRPr lang="en-US" dirty="0"/>
          </a:p>
          <a:p>
            <a:r>
              <a:rPr lang="en-US" dirty="0"/>
              <a:t>Provides services for automating data movement and management </a:t>
            </a:r>
          </a:p>
          <a:p>
            <a:endParaRPr lang="en-US" dirty="0"/>
          </a:p>
          <a:p>
            <a:r>
              <a:rPr lang="en-US" dirty="0"/>
              <a:t>Supplements Lustre with a semi-integrated tool set</a:t>
            </a:r>
            <a:endParaRPr lang="en-US" sz="1200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3CA74F4-E4A6-5346-8165-85DC0FE41D7E}"/>
              </a:ext>
            </a:extLst>
          </p:cNvPr>
          <p:cNvSpPr txBox="1"/>
          <p:nvPr/>
        </p:nvSpPr>
        <p:spPr>
          <a:xfrm>
            <a:off x="481508" y="2473496"/>
            <a:ext cx="7910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Metadata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A580B5-F4ED-8142-AA3B-33B5B61DCD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Clusterstor</a:t>
            </a:r>
            <a:r>
              <a:rPr lang="en-US" dirty="0"/>
              <a:t> data services for E1000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6EC2B0-BDB5-654A-B158-9218BBE96237}"/>
              </a:ext>
            </a:extLst>
          </p:cNvPr>
          <p:cNvSpPr txBox="1"/>
          <p:nvPr/>
        </p:nvSpPr>
        <p:spPr>
          <a:xfrm>
            <a:off x="6682154" y="5197102"/>
            <a:ext cx="1856598" cy="440890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l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Workload manager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21C23BA4-EDF1-9242-AF68-FB7915AA80EB}"/>
              </a:ext>
            </a:extLst>
          </p:cNvPr>
          <p:cNvSpPr txBox="1"/>
          <p:nvPr/>
        </p:nvSpPr>
        <p:spPr>
          <a:xfrm>
            <a:off x="6876757" y="3759857"/>
            <a:ext cx="1412566" cy="440890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l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Administrator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A8E0C693-23EB-0840-A9EF-CF07684875AC}"/>
              </a:ext>
            </a:extLst>
          </p:cNvPr>
          <p:cNvSpPr txBox="1"/>
          <p:nvPr/>
        </p:nvSpPr>
        <p:spPr>
          <a:xfrm>
            <a:off x="6663397" y="1942781"/>
            <a:ext cx="2077813" cy="440890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l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Researcher/Scientist</a:t>
            </a:r>
          </a:p>
        </p:txBody>
      </p:sp>
      <p:pic>
        <p:nvPicPr>
          <p:cNvPr id="69" name="Picture 68">
            <a:extLst>
              <a:ext uri="{FF2B5EF4-FFF2-40B4-BE49-F238E27FC236}">
                <a16:creationId xmlns:a16="http://schemas.microsoft.com/office/drawing/2014/main" id="{F4EBAD14-9D63-514D-A88C-E1D75C9EC70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4882" y="2538312"/>
            <a:ext cx="1146829" cy="1279637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B06EECA6-01FF-1247-9C41-5B967BC0105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9626" y="1126773"/>
            <a:ext cx="925585" cy="703395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BE7C38B2-FD3B-F34D-A0ED-ED8BC3653AB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4523" y="4406680"/>
            <a:ext cx="762000" cy="762000"/>
          </a:xfrm>
          <a:prstGeom prst="rect">
            <a:avLst/>
          </a:prstGeom>
        </p:spPr>
      </p:pic>
      <p:sp>
        <p:nvSpPr>
          <p:cNvPr id="72" name="Freeform 71">
            <a:extLst>
              <a:ext uri="{FF2B5EF4-FFF2-40B4-BE49-F238E27FC236}">
                <a16:creationId xmlns:a16="http://schemas.microsoft.com/office/drawing/2014/main" id="{A888CE73-2884-8048-8E49-84B643FFDA39}"/>
              </a:ext>
            </a:extLst>
          </p:cNvPr>
          <p:cNvSpPr/>
          <p:nvPr/>
        </p:nvSpPr>
        <p:spPr>
          <a:xfrm>
            <a:off x="5076634" y="4237558"/>
            <a:ext cx="2025748" cy="555674"/>
          </a:xfrm>
          <a:custGeom>
            <a:avLst/>
            <a:gdLst>
              <a:gd name="connsiteX0" fmla="*/ 2025748 w 2025748"/>
              <a:gd name="connsiteY0" fmla="*/ 555674 h 555674"/>
              <a:gd name="connsiteX1" fmla="*/ 1019908 w 2025748"/>
              <a:gd name="connsiteY1" fmla="*/ 555674 h 555674"/>
              <a:gd name="connsiteX2" fmla="*/ 1019908 w 2025748"/>
              <a:gd name="connsiteY2" fmla="*/ 0 h 555674"/>
              <a:gd name="connsiteX3" fmla="*/ 0 w 2025748"/>
              <a:gd name="connsiteY3" fmla="*/ 0 h 555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5748" h="555674">
                <a:moveTo>
                  <a:pt x="2025748" y="555674"/>
                </a:moveTo>
                <a:lnTo>
                  <a:pt x="1019908" y="555674"/>
                </a:lnTo>
                <a:lnTo>
                  <a:pt x="1019908" y="0"/>
                </a:lnTo>
                <a:lnTo>
                  <a:pt x="0" y="0"/>
                </a:lnTo>
              </a:path>
            </a:pathLst>
          </a:custGeom>
          <a:noFill/>
          <a:ln w="571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3" name="Picture 72">
            <a:extLst>
              <a:ext uri="{FF2B5EF4-FFF2-40B4-BE49-F238E27FC236}">
                <a16:creationId xmlns:a16="http://schemas.microsoft.com/office/drawing/2014/main" id="{8A9BE964-90C5-6B4B-ADEE-C70B76E4954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9155" y="5400649"/>
            <a:ext cx="414316" cy="547636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89AABD69-F138-C44A-BF01-251606C8BDD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9155" y="3035819"/>
            <a:ext cx="414316" cy="547636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DEFD7D19-08F2-7C40-B61C-394C2715519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duotone>
              <a:prstClr val="black"/>
              <a:srgbClr val="00B0F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9155" y="3851746"/>
            <a:ext cx="414316" cy="547636"/>
          </a:xfrm>
          <a:prstGeom prst="rect">
            <a:avLst/>
          </a:prstGeom>
        </p:spPr>
      </p:pic>
      <p:sp>
        <p:nvSpPr>
          <p:cNvPr id="87" name="TextBox 86">
            <a:extLst>
              <a:ext uri="{FF2B5EF4-FFF2-40B4-BE49-F238E27FC236}">
                <a16:creationId xmlns:a16="http://schemas.microsoft.com/office/drawing/2014/main" id="{5FBE4545-ED6F-0141-BC19-36AC9DF258D6}"/>
              </a:ext>
            </a:extLst>
          </p:cNvPr>
          <p:cNvSpPr txBox="1"/>
          <p:nvPr/>
        </p:nvSpPr>
        <p:spPr>
          <a:xfrm>
            <a:off x="932327" y="3028949"/>
            <a:ext cx="652743" cy="690189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ctr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Flash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Pool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F34684ED-98A1-C442-9E72-BFFEB085DBF9}"/>
              </a:ext>
            </a:extLst>
          </p:cNvPr>
          <p:cNvSpPr txBox="1"/>
          <p:nvPr/>
        </p:nvSpPr>
        <p:spPr>
          <a:xfrm>
            <a:off x="969997" y="3744057"/>
            <a:ext cx="577402" cy="690189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ctr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Disk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Pool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F7DA2749-B7F3-3E48-985D-6BA46E85AA74}"/>
              </a:ext>
            </a:extLst>
          </p:cNvPr>
          <p:cNvSpPr txBox="1"/>
          <p:nvPr/>
        </p:nvSpPr>
        <p:spPr>
          <a:xfrm>
            <a:off x="994844" y="5380395"/>
            <a:ext cx="527709" cy="440890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ctr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FS2</a:t>
            </a:r>
          </a:p>
        </p:txBody>
      </p:sp>
      <p:sp>
        <p:nvSpPr>
          <p:cNvPr id="103" name="Freeform 102">
            <a:extLst>
              <a:ext uri="{FF2B5EF4-FFF2-40B4-BE49-F238E27FC236}">
                <a16:creationId xmlns:a16="http://schemas.microsoft.com/office/drawing/2014/main" id="{6E4BCEAA-0F81-CD45-868D-A51120F49C95}"/>
              </a:ext>
            </a:extLst>
          </p:cNvPr>
          <p:cNvSpPr/>
          <p:nvPr/>
        </p:nvSpPr>
        <p:spPr>
          <a:xfrm flipV="1">
            <a:off x="5048496" y="1986726"/>
            <a:ext cx="2025748" cy="555674"/>
          </a:xfrm>
          <a:custGeom>
            <a:avLst/>
            <a:gdLst>
              <a:gd name="connsiteX0" fmla="*/ 2025748 w 2025748"/>
              <a:gd name="connsiteY0" fmla="*/ 555674 h 555674"/>
              <a:gd name="connsiteX1" fmla="*/ 1019908 w 2025748"/>
              <a:gd name="connsiteY1" fmla="*/ 555674 h 555674"/>
              <a:gd name="connsiteX2" fmla="*/ 1019908 w 2025748"/>
              <a:gd name="connsiteY2" fmla="*/ 0 h 555674"/>
              <a:gd name="connsiteX3" fmla="*/ 0 w 2025748"/>
              <a:gd name="connsiteY3" fmla="*/ 0 h 555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5748" h="555674">
                <a:moveTo>
                  <a:pt x="2025748" y="555674"/>
                </a:moveTo>
                <a:lnTo>
                  <a:pt x="1019908" y="555674"/>
                </a:lnTo>
                <a:lnTo>
                  <a:pt x="1019908" y="0"/>
                </a:lnTo>
                <a:lnTo>
                  <a:pt x="0" y="0"/>
                </a:lnTo>
              </a:path>
            </a:pathLst>
          </a:custGeom>
          <a:noFill/>
          <a:ln w="5715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846799C-707C-DB44-9D9F-2F614717DD07}"/>
              </a:ext>
            </a:extLst>
          </p:cNvPr>
          <p:cNvSpPr txBox="1"/>
          <p:nvPr/>
        </p:nvSpPr>
        <p:spPr>
          <a:xfrm>
            <a:off x="4309535" y="846667"/>
            <a:ext cx="559769" cy="440890"/>
          </a:xfrm>
          <a:prstGeom prst="rect">
            <a:avLst/>
          </a:prstGeom>
          <a:solidFill>
            <a:schemeClr val="tx1"/>
          </a:solidFill>
          <a:ln w="57150">
            <a:solidFill>
              <a:schemeClr val="accent2"/>
            </a:solidFill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l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CDS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33B1EA48-2B77-E140-A067-CDDCD19D1232}"/>
              </a:ext>
            </a:extLst>
          </p:cNvPr>
          <p:cNvSpPr txBox="1"/>
          <p:nvPr/>
        </p:nvSpPr>
        <p:spPr>
          <a:xfrm>
            <a:off x="1490137" y="880534"/>
            <a:ext cx="756938" cy="440890"/>
          </a:xfrm>
          <a:prstGeom prst="rect">
            <a:avLst/>
          </a:prstGeom>
          <a:solidFill>
            <a:schemeClr val="tx1"/>
          </a:solidFill>
          <a:ln w="57150">
            <a:solidFill>
              <a:schemeClr val="accent2"/>
            </a:solidFill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l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Lustre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9939383F-0959-0443-91C6-316C6A153FE2}"/>
              </a:ext>
            </a:extLst>
          </p:cNvPr>
          <p:cNvSpPr/>
          <p:nvPr/>
        </p:nvSpPr>
        <p:spPr>
          <a:xfrm>
            <a:off x="321845" y="4908176"/>
            <a:ext cx="2974694" cy="1288681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05E0897-66DF-974D-BAF7-DCAECC1BADA4}"/>
              </a:ext>
            </a:extLst>
          </p:cNvPr>
          <p:cNvSpPr txBox="1"/>
          <p:nvPr/>
        </p:nvSpPr>
        <p:spPr>
          <a:xfrm>
            <a:off x="1494614" y="4724160"/>
            <a:ext cx="756938" cy="440890"/>
          </a:xfrm>
          <a:prstGeom prst="rect">
            <a:avLst/>
          </a:prstGeom>
          <a:solidFill>
            <a:schemeClr val="tx1"/>
          </a:solidFill>
          <a:ln w="57150">
            <a:solidFill>
              <a:schemeClr val="accent2"/>
            </a:solidFill>
            <a:miter lim="800000"/>
          </a:ln>
        </p:spPr>
        <p:txBody>
          <a:bodyPr wrap="none" lIns="91440" tIns="91440" rIns="91440" bIns="91440" rtlCol="0">
            <a:spAutoFit/>
          </a:bodyPr>
          <a:lstStyle/>
          <a:p>
            <a:pPr algn="l">
              <a:lnSpc>
                <a:spcPct val="90000"/>
              </a:lnSpc>
              <a:spcBef>
                <a:spcPts val="400"/>
              </a:spcBef>
            </a:pPr>
            <a:r>
              <a:rPr lang="en-US" dirty="0">
                <a:solidFill>
                  <a:schemeClr val="bg1"/>
                </a:solidFill>
              </a:rPr>
              <a:t>Lustre</a:t>
            </a:r>
          </a:p>
        </p:txBody>
      </p:sp>
      <p:sp>
        <p:nvSpPr>
          <p:cNvPr id="60" name="Freeform 59">
            <a:extLst>
              <a:ext uri="{FF2B5EF4-FFF2-40B4-BE49-F238E27FC236}">
                <a16:creationId xmlns:a16="http://schemas.microsoft.com/office/drawing/2014/main" id="{41E9DAAA-2AAE-F24F-B8E9-CB0EE449415E}"/>
              </a:ext>
            </a:extLst>
          </p:cNvPr>
          <p:cNvSpPr/>
          <p:nvPr/>
        </p:nvSpPr>
        <p:spPr>
          <a:xfrm>
            <a:off x="2093842" y="4134971"/>
            <a:ext cx="1769858" cy="948197"/>
          </a:xfrm>
          <a:custGeom>
            <a:avLst/>
            <a:gdLst>
              <a:gd name="connsiteX0" fmla="*/ 1448973 w 1448973"/>
              <a:gd name="connsiteY0" fmla="*/ 626012 h 626012"/>
              <a:gd name="connsiteX1" fmla="*/ 1195754 w 1448973"/>
              <a:gd name="connsiteY1" fmla="*/ 626012 h 626012"/>
              <a:gd name="connsiteX2" fmla="*/ 1195754 w 1448973"/>
              <a:gd name="connsiteY2" fmla="*/ 0 h 626012"/>
              <a:gd name="connsiteX3" fmla="*/ 0 w 1448973"/>
              <a:gd name="connsiteY3" fmla="*/ 0 h 626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973" h="626012">
                <a:moveTo>
                  <a:pt x="1448973" y="626012"/>
                </a:moveTo>
                <a:lnTo>
                  <a:pt x="1195754" y="626012"/>
                </a:lnTo>
                <a:lnTo>
                  <a:pt x="1195754" y="0"/>
                </a:lnTo>
                <a:lnTo>
                  <a:pt x="0" y="0"/>
                </a:lnTo>
              </a:path>
            </a:pathLst>
          </a:custGeom>
          <a:noFill/>
          <a:ln w="57150">
            <a:solidFill>
              <a:schemeClr val="bg1"/>
            </a:solidFill>
            <a:headEnd type="triangl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>
            <a:extLst>
              <a:ext uri="{FF2B5EF4-FFF2-40B4-BE49-F238E27FC236}">
                <a16:creationId xmlns:a16="http://schemas.microsoft.com/office/drawing/2014/main" id="{4EF56B14-7A23-E245-9332-1B5F16EA2F26}"/>
              </a:ext>
            </a:extLst>
          </p:cNvPr>
          <p:cNvSpPr/>
          <p:nvPr/>
        </p:nvSpPr>
        <p:spPr>
          <a:xfrm>
            <a:off x="2096086" y="3334871"/>
            <a:ext cx="1769858" cy="1562277"/>
          </a:xfrm>
          <a:custGeom>
            <a:avLst/>
            <a:gdLst>
              <a:gd name="connsiteX0" fmla="*/ 1448973 w 1448973"/>
              <a:gd name="connsiteY0" fmla="*/ 626012 h 626012"/>
              <a:gd name="connsiteX1" fmla="*/ 1195754 w 1448973"/>
              <a:gd name="connsiteY1" fmla="*/ 626012 h 626012"/>
              <a:gd name="connsiteX2" fmla="*/ 1195754 w 1448973"/>
              <a:gd name="connsiteY2" fmla="*/ 0 h 626012"/>
              <a:gd name="connsiteX3" fmla="*/ 0 w 1448973"/>
              <a:gd name="connsiteY3" fmla="*/ 0 h 626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973" h="626012">
                <a:moveTo>
                  <a:pt x="1448973" y="626012"/>
                </a:moveTo>
                <a:lnTo>
                  <a:pt x="1195754" y="626012"/>
                </a:lnTo>
                <a:lnTo>
                  <a:pt x="1195754" y="0"/>
                </a:lnTo>
                <a:lnTo>
                  <a:pt x="0" y="0"/>
                </a:lnTo>
              </a:path>
            </a:pathLst>
          </a:custGeom>
          <a:noFill/>
          <a:ln w="57150">
            <a:solidFill>
              <a:schemeClr val="bg1"/>
            </a:solidFill>
            <a:headEnd type="triangl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Freeform 103">
            <a:extLst>
              <a:ext uri="{FF2B5EF4-FFF2-40B4-BE49-F238E27FC236}">
                <a16:creationId xmlns:a16="http://schemas.microsoft.com/office/drawing/2014/main" id="{B9377350-30A7-CF4A-B42A-E5AD0A5D9E5F}"/>
              </a:ext>
            </a:extLst>
          </p:cNvPr>
          <p:cNvSpPr/>
          <p:nvPr/>
        </p:nvSpPr>
        <p:spPr>
          <a:xfrm flipV="1">
            <a:off x="2093743" y="5267595"/>
            <a:ext cx="1769858" cy="427234"/>
          </a:xfrm>
          <a:custGeom>
            <a:avLst/>
            <a:gdLst>
              <a:gd name="connsiteX0" fmla="*/ 1448973 w 1448973"/>
              <a:gd name="connsiteY0" fmla="*/ 626012 h 626012"/>
              <a:gd name="connsiteX1" fmla="*/ 1195754 w 1448973"/>
              <a:gd name="connsiteY1" fmla="*/ 626012 h 626012"/>
              <a:gd name="connsiteX2" fmla="*/ 1195754 w 1448973"/>
              <a:gd name="connsiteY2" fmla="*/ 0 h 626012"/>
              <a:gd name="connsiteX3" fmla="*/ 0 w 1448973"/>
              <a:gd name="connsiteY3" fmla="*/ 0 h 626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973" h="626012">
                <a:moveTo>
                  <a:pt x="1448973" y="626012"/>
                </a:moveTo>
                <a:lnTo>
                  <a:pt x="1195754" y="626012"/>
                </a:lnTo>
                <a:lnTo>
                  <a:pt x="1195754" y="0"/>
                </a:lnTo>
                <a:lnTo>
                  <a:pt x="0" y="0"/>
                </a:lnTo>
              </a:path>
            </a:pathLst>
          </a:custGeom>
          <a:noFill/>
          <a:ln w="57150">
            <a:solidFill>
              <a:schemeClr val="bg1"/>
            </a:solidFill>
            <a:headEnd type="triangl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66DFF3E1-F022-9C4B-BE1D-12EF3D0C284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303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79808">
        <p:fade/>
      </p:transition>
    </mc:Choice>
    <mc:Fallback xmlns="">
      <p:transition spd="med" advTm="17980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3.7|36.1|27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|33.8|16.7|24.7|24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|33.8|16.7|24.7|24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|36.2"/>
</p:tagLst>
</file>

<file path=ppt/theme/theme1.xml><?xml version="1.0" encoding="utf-8"?>
<a:theme xmlns:a="http://schemas.openxmlformats.org/drawingml/2006/main" name="HPE_Standard_Metric_16x9_080117">
  <a:themeElements>
    <a:clrScheme name="HPE Spring 2019">
      <a:dk1>
        <a:sysClr val="windowText" lastClr="000000"/>
      </a:dk1>
      <a:lt1>
        <a:sysClr val="window" lastClr="FFFFFF"/>
      </a:lt1>
      <a:dk2>
        <a:srgbClr val="C6C6C2"/>
      </a:dk2>
      <a:lt2>
        <a:srgbClr val="787871"/>
      </a:lt2>
      <a:accent1>
        <a:srgbClr val="0D5265"/>
      </a:accent1>
      <a:accent2>
        <a:srgbClr val="7FF9E2"/>
      </a:accent2>
      <a:accent3>
        <a:srgbClr val="7630EA"/>
      </a:accent3>
      <a:accent4>
        <a:srgbClr val="C140FF"/>
      </a:accent4>
      <a:accent5>
        <a:srgbClr val="FF8300"/>
      </a:accent5>
      <a:accent6>
        <a:srgbClr val="FEC901"/>
      </a:accent6>
      <a:hlink>
        <a:srgbClr val="01A982"/>
      </a:hlink>
      <a:folHlink>
        <a:srgbClr val="01A982"/>
      </a:folHlink>
    </a:clrScheme>
    <a:fontScheme name="HPE Standard">
      <a:majorFont>
        <a:latin typeface="MetricHPE"/>
        <a:ea typeface=""/>
        <a:cs typeface=""/>
      </a:majorFont>
      <a:minorFont>
        <a:latin typeface="MetricHP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ltGray">
        <a:noFill/>
        <a:ln w="57150">
          <a:solidFill>
            <a:schemeClr val="accent1"/>
          </a:solidFill>
        </a:ln>
      </a:spPr>
      <a:bodyPr tIns="91440" bIns="91440" rtlCol="0" anchor="ctr"/>
      <a:lstStyle>
        <a:defPPr algn="ctr">
          <a:defRPr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5715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 w="57150">
          <a:noFill/>
          <a:miter lim="800000"/>
        </a:ln>
      </a:spPr>
      <a:bodyPr wrap="square" lIns="91440" tIns="91440" rIns="91440" bIns="91440" rtlCol="0">
        <a:spAutoFit/>
      </a:bodyPr>
      <a:lstStyle>
        <a:defPPr marL="285750" indent="-285750" algn="l">
          <a:lnSpc>
            <a:spcPct val="90000"/>
          </a:lnSpc>
          <a:spcBef>
            <a:spcPts val="400"/>
          </a:spcBef>
          <a:buFont typeface="MetricHPE" panose="020B0503030202060203" pitchFamily="34" charset="0"/>
          <a:buChar char="•"/>
          <a:defRPr dirty="0" err="1" smtClean="0">
            <a:solidFill>
              <a:schemeClr val="bg1"/>
            </a:solidFill>
          </a:defRPr>
        </a:defPPr>
      </a:lstStyle>
    </a:txDef>
  </a:objectDefaults>
  <a:extraClrSchemeLst/>
  <a:custClrLst>
    <a:custClr name="HPE Green">
      <a:srgbClr val="01A982"/>
    </a:custClr>
    <a:custClr name="Medium Blue">
      <a:srgbClr val="32DAC8"/>
    </a:custClr>
    <a:custClr name="Light Gray">
      <a:srgbClr val="C6C9CA"/>
    </a:custClr>
    <a:custClr name="Dark Gray">
      <a:srgbClr val="808285"/>
    </a:custClr>
  </a:custClrLst>
  <a:extLst>
    <a:ext uri="{05A4C25C-085E-4340-85A3-A5531E510DB2}">
      <thm15:themeFamily xmlns:thm15="http://schemas.microsoft.com/office/thememl/2012/main" name="HPE CDS" id="{852C53BA-F31B-4548-BDC0-B4BE2FC62841}" vid="{217BFB7B-4F04-1643-BE46-ACD0F3F0295B}"/>
    </a:ext>
  </a:extLst>
</a:theme>
</file>

<file path=ppt/theme/theme2.xml><?xml version="1.0" encoding="utf-8"?>
<a:theme xmlns:a="http://schemas.openxmlformats.org/drawingml/2006/main" name="Office Theme">
  <a:themeElements>
    <a:clrScheme name="HPE Spring 2019">
      <a:dk1>
        <a:sysClr val="windowText" lastClr="000000"/>
      </a:dk1>
      <a:lt1>
        <a:sysClr val="window" lastClr="FFFFFF"/>
      </a:lt1>
      <a:dk2>
        <a:srgbClr val="C6C6C2"/>
      </a:dk2>
      <a:lt2>
        <a:srgbClr val="787871"/>
      </a:lt2>
      <a:accent1>
        <a:srgbClr val="0D5265"/>
      </a:accent1>
      <a:accent2>
        <a:srgbClr val="7FF9E2"/>
      </a:accent2>
      <a:accent3>
        <a:srgbClr val="7630EA"/>
      </a:accent3>
      <a:accent4>
        <a:srgbClr val="C140FF"/>
      </a:accent4>
      <a:accent5>
        <a:srgbClr val="FF8300"/>
      </a:accent5>
      <a:accent6>
        <a:srgbClr val="FEC901"/>
      </a:accent6>
      <a:hlink>
        <a:srgbClr val="01A982"/>
      </a:hlink>
      <a:folHlink>
        <a:srgbClr val="01A982"/>
      </a:folHlink>
    </a:clrScheme>
    <a:fontScheme name="HPE Standard">
      <a:majorFont>
        <a:latin typeface="MetricHPE"/>
        <a:ea typeface=""/>
        <a:cs typeface=""/>
      </a:majorFont>
      <a:minorFont>
        <a:latin typeface="MetricHP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ltGray">
        <a:solidFill>
          <a:schemeClr val="accent1"/>
        </a:solidFill>
        <a:ln w="19050">
          <a:solidFill>
            <a:schemeClr val="accent1"/>
          </a:solidFill>
        </a:ln>
      </a:spPr>
      <a:bodyPr rtlCol="0" anchor="ctr"/>
      <a:lstStyle>
        <a:defPPr algn="ctr">
          <a:lnSpc>
            <a:spcPct val="90000"/>
          </a:lnSpc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>
          <a:lnSpc>
            <a:spcPct val="90000"/>
          </a:lnSpc>
          <a:defRPr/>
        </a:defPPr>
      </a:lstStyle>
    </a:txDef>
  </a:objectDefaults>
  <a:extraClrSchemeLst/>
  <a:custClrLst>
    <a:custClr name="HPE Green">
      <a:srgbClr val="01A982"/>
    </a:custClr>
    <a:custClr name="Medium Blue">
      <a:srgbClr val="32DAC8"/>
    </a:custClr>
    <a:custClr name="Light Gray">
      <a:srgbClr val="C6C9CA"/>
    </a:custClr>
    <a:custClr name="Dark Gray">
      <a:srgbClr val="808285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HPE Spring 2019">
      <a:dk1>
        <a:sysClr val="windowText" lastClr="000000"/>
      </a:dk1>
      <a:lt1>
        <a:sysClr val="window" lastClr="FFFFFF"/>
      </a:lt1>
      <a:dk2>
        <a:srgbClr val="C6C6C2"/>
      </a:dk2>
      <a:lt2>
        <a:srgbClr val="787871"/>
      </a:lt2>
      <a:accent1>
        <a:srgbClr val="0D5265"/>
      </a:accent1>
      <a:accent2>
        <a:srgbClr val="7FF9E2"/>
      </a:accent2>
      <a:accent3>
        <a:srgbClr val="7630EA"/>
      </a:accent3>
      <a:accent4>
        <a:srgbClr val="C140FF"/>
      </a:accent4>
      <a:accent5>
        <a:srgbClr val="FF8300"/>
      </a:accent5>
      <a:accent6>
        <a:srgbClr val="FEC901"/>
      </a:accent6>
      <a:hlink>
        <a:srgbClr val="01A982"/>
      </a:hlink>
      <a:folHlink>
        <a:srgbClr val="01A982"/>
      </a:folHlink>
    </a:clrScheme>
    <a:fontScheme name="HPE Standard">
      <a:majorFont>
        <a:latin typeface="MetricHPE"/>
        <a:ea typeface=""/>
        <a:cs typeface=""/>
      </a:majorFont>
      <a:minorFont>
        <a:latin typeface="MetricHP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ltGray">
        <a:solidFill>
          <a:schemeClr val="accent1"/>
        </a:solidFill>
        <a:ln w="19050">
          <a:solidFill>
            <a:schemeClr val="accent1"/>
          </a:solidFill>
        </a:ln>
      </a:spPr>
      <a:bodyPr rtlCol="0" anchor="ctr"/>
      <a:lstStyle>
        <a:defPPr algn="ctr">
          <a:lnSpc>
            <a:spcPct val="90000"/>
          </a:lnSpc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>
          <a:lnSpc>
            <a:spcPct val="90000"/>
          </a:lnSpc>
          <a:defRPr/>
        </a:defPPr>
      </a:lstStyle>
    </a:txDef>
  </a:objectDefaults>
  <a:extraClrSchemeLst/>
  <a:custClrLst>
    <a:custClr name="HPE Green">
      <a:srgbClr val="01A982"/>
    </a:custClr>
    <a:custClr name="Medium Blue">
      <a:srgbClr val="32DAC8"/>
    </a:custClr>
    <a:custClr name="Light Gray">
      <a:srgbClr val="C6C9CA"/>
    </a:custClr>
    <a:custClr name="Dark Gray">
      <a:srgbClr val="808285"/>
    </a:custClr>
  </a:custClrLst>
</a:theme>
</file>

<file path=docProps/app.xml><?xml version="1.0" encoding="utf-8"?>
<Properties xmlns="http://schemas.openxmlformats.org/officeDocument/2006/extended-properties" xmlns:vt="http://schemas.openxmlformats.org/officeDocument/2006/docPropsVTypes">
  <Template>HPE_Standard_Metric_16x9_080117</Template>
  <TotalTime>3309</TotalTime>
  <Words>1411</Words>
  <Application>Microsoft Macintosh PowerPoint</Application>
  <PresentationFormat>Widescreen</PresentationFormat>
  <Paragraphs>486</Paragraphs>
  <Slides>13</Slides>
  <Notes>13</Notes>
  <HiddenSlides>1</HiddenSlides>
  <MMClips>12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MetricHPE</vt:lpstr>
      <vt:lpstr>MetricHPE Black</vt:lpstr>
      <vt:lpstr>HPE_Standard_Metric_16x9_080117</vt:lpstr>
      <vt:lpstr>Data Management With Lustre  and the External Coordinator</vt:lpstr>
      <vt:lpstr>Agenda</vt:lpstr>
      <vt:lpstr>LUstre HSM Today</vt:lpstr>
      <vt:lpstr>LUstre HSM WITH TIERING</vt:lpstr>
      <vt:lpstr>Bigger world</vt:lpstr>
      <vt:lpstr>Externalized Coordinator</vt:lpstr>
      <vt:lpstr>Clusterstor data services for E1000</vt:lpstr>
      <vt:lpstr>Clusterstor data services for E1000</vt:lpstr>
      <vt:lpstr>Clusterstor data services for E1000</vt:lpstr>
      <vt:lpstr>Clusterstor data services for E1000</vt:lpstr>
      <vt:lpstr>Clusterstor data services for E1000</vt:lpstr>
      <vt:lpstr>Clusterstor data services for E1000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Data Management With Lustre  and the External Coordinator</dc:title>
  <dc:creator>Rutman, Nathan Z</dc:creator>
  <cp:lastModifiedBy>Rutman, Nathan Z</cp:lastModifiedBy>
  <cp:revision>102</cp:revision>
  <dcterms:created xsi:type="dcterms:W3CDTF">2020-09-29T23:56:10Z</dcterms:created>
  <dcterms:modified xsi:type="dcterms:W3CDTF">2020-10-19T17:26:51Z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2289701</vt:lpwstr>
  </property>
  <property fmtid="{D5CDD505-2E9C-101B-9397-08002B2CF9AE}" pid="3" name="NXPowerLiteSettings">
    <vt:lpwstr>B74006B004C800</vt:lpwstr>
  </property>
  <property fmtid="{D5CDD505-2E9C-101B-9397-08002B2CF9AE}" pid="4" name="NXPowerLiteVersion">
    <vt:lpwstr>D6.0.7</vt:lpwstr>
  </property>
</Properties>
</file>